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7"/>
  </p:handoutMasterIdLst>
  <p:sldIdLst>
    <p:sldId id="2031" r:id="rId2"/>
    <p:sldId id="2048" r:id="rId3"/>
    <p:sldId id="2047" r:id="rId4"/>
    <p:sldId id="2049" r:id="rId5"/>
    <p:sldId id="2050" r:id="rId6"/>
    <p:sldId id="2051" r:id="rId7"/>
    <p:sldId id="2057" r:id="rId8"/>
    <p:sldId id="2058" r:id="rId9"/>
    <p:sldId id="2059" r:id="rId10"/>
    <p:sldId id="2052" r:id="rId11"/>
    <p:sldId id="2056" r:id="rId12"/>
    <p:sldId id="2053" r:id="rId13"/>
    <p:sldId id="2054" r:id="rId14"/>
    <p:sldId id="2055" r:id="rId15"/>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210966848" initials="8" lastIdx="10" clrIdx="0"/>
  <p:cmAuthor id="2" name="Teacher" initials="T" lastIdx="1" clrIdx="1"/>
  <p:cmAuthor id="3" name="William" initials="W" lastIdx="3" clrIdx="2"/>
  <p:cmAuthor id="4" name="william" initials="w"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CA0D1"/>
    <a:srgbClr val="FFFFFF"/>
    <a:srgbClr val="006DB6"/>
    <a:srgbClr val="4472C4"/>
    <a:srgbClr val="C00000"/>
    <a:srgbClr val="005EA9"/>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1" autoAdjust="0"/>
    <p:restoredTop sz="90965" autoAdjust="0"/>
  </p:normalViewPr>
  <p:slideViewPr>
    <p:cSldViewPr snapToGrid="0">
      <p:cViewPr varScale="1">
        <p:scale>
          <a:sx n="80" d="100"/>
          <a:sy n="80" d="100"/>
        </p:scale>
        <p:origin x="513" y="4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40440-DB1B-4721-A5B3-AF1EA3FA1CF6}" type="datetimeFigureOut">
              <a:rPr lang="zh-CN" altLang="en-US" smtClean="0"/>
              <a:t>2024/4/19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EC8012-6647-4B09-87E4-91BF2BC2064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240B4-860A-4B48-889F-07A47CC1A792}"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E5167-C49D-4E80-80DF-AE38E27D16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kakaobrain/coyo-datas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a:t>
            </a:fld>
            <a:endParaRPr lang="zh-CN" altLang="en-US"/>
          </a:p>
        </p:txBody>
      </p:sp>
    </p:spTree>
    <p:extLst>
      <p:ext uri="{BB962C8B-B14F-4D97-AF65-F5344CB8AC3E}">
        <p14:creationId xmlns:p14="http://schemas.microsoft.com/office/powerpoint/2010/main" val="3814044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10</a:t>
            </a:fld>
            <a:endParaRPr lang="zh-CN" altLang="en-US"/>
          </a:p>
        </p:txBody>
      </p:sp>
    </p:spTree>
    <p:extLst>
      <p:ext uri="{BB962C8B-B14F-4D97-AF65-F5344CB8AC3E}">
        <p14:creationId xmlns:p14="http://schemas.microsoft.com/office/powerpoint/2010/main" val="4112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https://github.com/microsoft/LLaVA-Med</a:t>
            </a:r>
          </a:p>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11</a:t>
            </a:fld>
            <a:endParaRPr lang="zh-CN" altLang="en-US"/>
          </a:p>
        </p:txBody>
      </p:sp>
    </p:spTree>
    <p:extLst>
      <p:ext uri="{BB962C8B-B14F-4D97-AF65-F5344CB8AC3E}">
        <p14:creationId xmlns:p14="http://schemas.microsoft.com/office/powerpoint/2010/main" val="377751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12</a:t>
            </a:fld>
            <a:endParaRPr lang="zh-CN" altLang="en-US"/>
          </a:p>
        </p:txBody>
      </p:sp>
    </p:spTree>
    <p:extLst>
      <p:ext uri="{BB962C8B-B14F-4D97-AF65-F5344CB8AC3E}">
        <p14:creationId xmlns:p14="http://schemas.microsoft.com/office/powerpoint/2010/main" val="1548286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13</a:t>
            </a:fld>
            <a:endParaRPr lang="zh-CN" altLang="en-US"/>
          </a:p>
        </p:txBody>
      </p:sp>
    </p:spTree>
    <p:extLst>
      <p:ext uri="{BB962C8B-B14F-4D97-AF65-F5344CB8AC3E}">
        <p14:creationId xmlns:p14="http://schemas.microsoft.com/office/powerpoint/2010/main" val="179581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14</a:t>
            </a:fld>
            <a:endParaRPr lang="zh-CN" altLang="en-US"/>
          </a:p>
        </p:txBody>
      </p:sp>
    </p:spTree>
    <p:extLst>
      <p:ext uri="{BB962C8B-B14F-4D97-AF65-F5344CB8AC3E}">
        <p14:creationId xmlns:p14="http://schemas.microsoft.com/office/powerpoint/2010/main" val="349863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2</a:t>
            </a:fld>
            <a:endParaRPr lang="zh-CN" altLang="en-US"/>
          </a:p>
        </p:txBody>
      </p:sp>
    </p:spTree>
    <p:extLst>
      <p:ext uri="{BB962C8B-B14F-4D97-AF65-F5344CB8AC3E}">
        <p14:creationId xmlns:p14="http://schemas.microsoft.com/office/powerpoint/2010/main" val="15524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3</a:t>
            </a:fld>
            <a:endParaRPr lang="zh-CN" altLang="en-US"/>
          </a:p>
        </p:txBody>
      </p:sp>
    </p:spTree>
    <p:extLst>
      <p:ext uri="{BB962C8B-B14F-4D97-AF65-F5344CB8AC3E}">
        <p14:creationId xmlns:p14="http://schemas.microsoft.com/office/powerpoint/2010/main" val="353780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在多模态大型语言模型（</a:t>
            </a:r>
            <a:r>
              <a:rPr lang="en-US" altLang="zh-CN" dirty="0"/>
              <a:t>MLLM</a:t>
            </a:r>
            <a:r>
              <a:rPr lang="zh-CN" altLang="en-US" dirty="0"/>
              <a:t>）中，</a:t>
            </a:r>
            <a:r>
              <a:rPr lang="en-US" altLang="zh-CN" dirty="0"/>
              <a:t>token-level fusion</a:t>
            </a:r>
            <a:r>
              <a:rPr lang="zh-CN" altLang="en-US" dirty="0"/>
              <a:t>（令牌级融合）和 </a:t>
            </a:r>
            <a:r>
              <a:rPr lang="en-US" altLang="zh-CN" dirty="0"/>
              <a:t>feature-level fusion</a:t>
            </a:r>
            <a:r>
              <a:rPr lang="zh-CN" altLang="en-US" dirty="0"/>
              <a:t>（特征级融合）是指两种不同的策略，用于整合来自不同模态（如视觉、听觉等）的信息与文本信息，以便于大型语言模型（</a:t>
            </a:r>
            <a:r>
              <a:rPr lang="en-US" altLang="zh-CN" dirty="0"/>
              <a:t>LLM</a:t>
            </a:r>
            <a:r>
              <a:rPr lang="zh-CN" altLang="en-US" dirty="0"/>
              <a:t>）可以进行处理和推理。</a:t>
            </a:r>
          </a:p>
          <a:p>
            <a:endParaRPr lang="zh-CN" altLang="en-US" dirty="0"/>
          </a:p>
          <a:p>
            <a:r>
              <a:rPr lang="en-US" altLang="zh-CN" dirty="0"/>
              <a:t>1. **Token-level Fusion</a:t>
            </a:r>
            <a:r>
              <a:rPr lang="zh-CN" altLang="en-US" dirty="0"/>
              <a:t>（令牌级融合）**：</a:t>
            </a:r>
          </a:p>
          <a:p>
            <a:r>
              <a:rPr lang="zh-CN" altLang="en-US" dirty="0"/>
              <a:t>   </a:t>
            </a:r>
            <a:r>
              <a:rPr lang="en-US" altLang="zh-CN" dirty="0"/>
              <a:t>- </a:t>
            </a:r>
            <a:r>
              <a:rPr lang="zh-CN" altLang="en-US" dirty="0"/>
              <a:t>在令牌级融合中，不同模态的输入（如图像）首先通过模态编码器转换为一系列的特征向量。</a:t>
            </a:r>
          </a:p>
          <a:p>
            <a:r>
              <a:rPr lang="zh-CN" altLang="en-US" dirty="0"/>
              <a:t>   </a:t>
            </a:r>
            <a:r>
              <a:rPr lang="en-US" altLang="zh-CN" dirty="0"/>
              <a:t>- </a:t>
            </a:r>
            <a:r>
              <a:rPr lang="zh-CN" altLang="en-US" dirty="0"/>
              <a:t>然后，这些特征向量被转换成一序列的令牌，每个令牌代表了输入数据的一部分信息。</a:t>
            </a:r>
          </a:p>
          <a:p>
            <a:r>
              <a:rPr lang="zh-CN" altLang="en-US" dirty="0"/>
              <a:t>   </a:t>
            </a:r>
            <a:r>
              <a:rPr lang="en-US" altLang="zh-CN" dirty="0"/>
              <a:t>- </a:t>
            </a:r>
            <a:r>
              <a:rPr lang="zh-CN" altLang="en-US" dirty="0"/>
              <a:t>这些令牌与文本令牌一起被送入</a:t>
            </a:r>
            <a:r>
              <a:rPr lang="en-US" altLang="zh-CN" dirty="0"/>
              <a:t>LLM</a:t>
            </a:r>
            <a:r>
              <a:rPr lang="zh-CN" altLang="en-US" dirty="0"/>
              <a:t>。模型的处理单元（如</a:t>
            </a:r>
            <a:r>
              <a:rPr lang="en-US" altLang="zh-CN" dirty="0"/>
              <a:t>Transformer</a:t>
            </a:r>
            <a:r>
              <a:rPr lang="zh-CN" altLang="en-US" dirty="0"/>
              <a:t>的注意力机制）就可以在这些来自不同模态的令牌之间进行交互，从而实现跨模态的推理。</a:t>
            </a:r>
          </a:p>
          <a:p>
            <a:endParaRPr lang="zh-CN" altLang="en-US" dirty="0"/>
          </a:p>
          <a:p>
            <a:r>
              <a:rPr lang="en-US" altLang="zh-CN" dirty="0"/>
              <a:t>2. **Feature-level Fusion</a:t>
            </a:r>
            <a:r>
              <a:rPr lang="zh-CN" altLang="en-US" dirty="0"/>
              <a:t>（特征级融合）**：</a:t>
            </a:r>
          </a:p>
          <a:p>
            <a:r>
              <a:rPr lang="zh-CN" altLang="en-US" dirty="0"/>
              <a:t>   </a:t>
            </a:r>
            <a:r>
              <a:rPr lang="en-US" altLang="zh-CN" dirty="0"/>
              <a:t>- </a:t>
            </a:r>
            <a:r>
              <a:rPr lang="zh-CN" altLang="en-US" dirty="0"/>
              <a:t>特征级融合则是更深层次的整合策略，它直接在特征表示层面（而不是令牌层面）进行融合。</a:t>
            </a:r>
          </a:p>
          <a:p>
            <a:r>
              <a:rPr lang="zh-CN" altLang="en-US" dirty="0"/>
              <a:t>   </a:t>
            </a:r>
            <a:r>
              <a:rPr lang="en-US" altLang="zh-CN" dirty="0"/>
              <a:t>- </a:t>
            </a:r>
            <a:r>
              <a:rPr lang="zh-CN" altLang="en-US" dirty="0"/>
              <a:t>这通常意味着模型的内部结构（如</a:t>
            </a:r>
            <a:r>
              <a:rPr lang="en-US" altLang="zh-CN" dirty="0"/>
              <a:t>LLM</a:t>
            </a:r>
            <a:r>
              <a:rPr lang="zh-CN" altLang="en-US" dirty="0"/>
              <a:t>中的</a:t>
            </a:r>
            <a:r>
              <a:rPr lang="en-US" altLang="zh-CN" dirty="0"/>
              <a:t>Transformer</a:t>
            </a:r>
            <a:r>
              <a:rPr lang="zh-CN" altLang="en-US" dirty="0"/>
              <a:t>层）被修改或扩展，以直接处理和整合不同模态的特征向量。</a:t>
            </a:r>
          </a:p>
          <a:p>
            <a:r>
              <a:rPr lang="zh-CN" altLang="en-US" dirty="0"/>
              <a:t>   </a:t>
            </a:r>
            <a:r>
              <a:rPr lang="en-US" altLang="zh-CN" dirty="0"/>
              <a:t>- </a:t>
            </a:r>
            <a:r>
              <a:rPr lang="zh-CN" altLang="en-US" dirty="0"/>
              <a:t>这种方法允许在模型内部的各层之间进行跨模态信息的交互和融合，这样可以促进模型在处理复杂推理任务时利用所有可用的信息。</a:t>
            </a:r>
          </a:p>
          <a:p>
            <a:endParaRPr lang="zh-CN" altLang="en-US" dirty="0"/>
          </a:p>
          <a:p>
            <a:r>
              <a:rPr lang="zh-CN" altLang="en-US" dirty="0"/>
              <a:t>简而言之，令牌级融合侧重于在输入层面上整合不同模态的数据，而特征级融合在模型内部深层次地结合这些信息。特征级融合通常需要更复杂的模型修改，但潜在地可以提供更丰富的跨模态交互，从而可能提升模型在复杂多模态任务中的性能。</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4</a:t>
            </a:fld>
            <a:endParaRPr lang="zh-CN" altLang="en-US"/>
          </a:p>
        </p:txBody>
      </p:sp>
    </p:spTree>
    <p:extLst>
      <p:ext uri="{BB962C8B-B14F-4D97-AF65-F5344CB8AC3E}">
        <p14:creationId xmlns:p14="http://schemas.microsoft.com/office/powerpoint/2010/main" val="155215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hlinkClick r:id="rId3"/>
              </a:rPr>
              <a:t>kakaobrain</a:t>
            </a:r>
            <a:r>
              <a:rPr lang="en-US" altLang="zh-CN" dirty="0">
                <a:hlinkClick r:id="rId3"/>
              </a:rPr>
              <a:t>/</a:t>
            </a:r>
            <a:r>
              <a:rPr lang="en-US" altLang="zh-CN" dirty="0" err="1">
                <a:hlinkClick r:id="rId3"/>
              </a:rPr>
              <a:t>coyo</a:t>
            </a:r>
            <a:r>
              <a:rPr lang="en-US" altLang="zh-CN" dirty="0">
                <a:hlinkClick r:id="rId3"/>
              </a:rPr>
              <a:t>-dataset: COYO-700M: Large-scale Image-Text Pair Dataset (github.com)</a:t>
            </a:r>
            <a:endParaRPr lang="en-US" altLang="zh-CN" dirty="0"/>
          </a:p>
          <a:p>
            <a:r>
              <a:rPr lang="en-US" altLang="zh-CN" dirty="0"/>
              <a:t>MLLM</a:t>
            </a:r>
            <a:r>
              <a:rPr lang="zh-CN" altLang="en-US" dirty="0"/>
              <a:t>（多模态大型语言模型）读取图像并将其转化为文本描述，主要通过以下步骤实现：</a:t>
            </a:r>
          </a:p>
          <a:p>
            <a:endParaRPr lang="zh-CN" altLang="en-US" dirty="0"/>
          </a:p>
          <a:p>
            <a:r>
              <a:rPr lang="en-US" altLang="zh-CN" dirty="0"/>
              <a:t>1. **</a:t>
            </a:r>
            <a:r>
              <a:rPr lang="zh-CN" altLang="en-US" dirty="0"/>
              <a:t>图像编码**：</a:t>
            </a:r>
            <a:r>
              <a:rPr lang="en-US" altLang="zh-CN" dirty="0"/>
              <a:t>MLLM</a:t>
            </a:r>
            <a:r>
              <a:rPr lang="zh-CN" altLang="en-US" dirty="0"/>
              <a:t>首先使用模态编码器，如预训练的卷积神经网络（</a:t>
            </a:r>
            <a:r>
              <a:rPr lang="en-US" altLang="zh-CN" dirty="0"/>
              <a:t>CNN</a:t>
            </a:r>
            <a:r>
              <a:rPr lang="zh-CN" altLang="en-US" dirty="0"/>
              <a:t>）或视觉</a:t>
            </a:r>
            <a:r>
              <a:rPr lang="en-US" altLang="zh-CN" dirty="0"/>
              <a:t>Transformer</a:t>
            </a:r>
            <a:r>
              <a:rPr lang="zh-CN" altLang="en-US" dirty="0"/>
              <a:t>（</a:t>
            </a:r>
            <a:r>
              <a:rPr lang="en-US" altLang="zh-CN" dirty="0" err="1"/>
              <a:t>ViT</a:t>
            </a:r>
            <a:r>
              <a:rPr lang="zh-CN" altLang="en-US" dirty="0"/>
              <a:t>），来分析图像并提取特征。这些特征捕捉了图像中的重要信息，如形状、颜色、纹理和空间关系。</a:t>
            </a:r>
          </a:p>
          <a:p>
            <a:endParaRPr lang="zh-CN" altLang="en-US" dirty="0"/>
          </a:p>
          <a:p>
            <a:r>
              <a:rPr lang="en-US" altLang="zh-CN" dirty="0"/>
              <a:t>2. **</a:t>
            </a:r>
            <a:r>
              <a:rPr lang="zh-CN" altLang="en-US" dirty="0"/>
              <a:t>特征转换**：</a:t>
            </a:r>
          </a:p>
          <a:p>
            <a:r>
              <a:rPr lang="zh-CN" altLang="en-US" dirty="0"/>
              <a:t>   </a:t>
            </a:r>
            <a:r>
              <a:rPr lang="en-US" altLang="zh-CN" dirty="0"/>
              <a:t>- **</a:t>
            </a:r>
            <a:r>
              <a:rPr lang="zh-CN" altLang="en-US" dirty="0"/>
              <a:t>令牌级融合**：图像的特征被转换成一系列的令牌，这些令牌可以直接与文本令牌一起送入语言模型进行处理。</a:t>
            </a:r>
          </a:p>
          <a:p>
            <a:r>
              <a:rPr lang="zh-CN" altLang="en-US" dirty="0"/>
              <a:t>   </a:t>
            </a:r>
            <a:r>
              <a:rPr lang="en-US" altLang="zh-CN" dirty="0"/>
              <a:t>- **</a:t>
            </a:r>
            <a:r>
              <a:rPr lang="zh-CN" altLang="en-US" dirty="0"/>
              <a:t>特征级融合**：图像的特征向量直接融入到语言模型的内部，与文本的特征进行混合和交互。</a:t>
            </a:r>
          </a:p>
          <a:p>
            <a:endParaRPr lang="zh-CN" altLang="en-US" dirty="0"/>
          </a:p>
          <a:p>
            <a:r>
              <a:rPr lang="en-US" altLang="zh-CN" dirty="0"/>
              <a:t>3. **</a:t>
            </a:r>
            <a:r>
              <a:rPr lang="zh-CN" altLang="en-US" dirty="0"/>
              <a:t>连接器处理**：</a:t>
            </a:r>
            <a:r>
              <a:rPr lang="en-US" altLang="zh-CN" dirty="0"/>
              <a:t>MLLM</a:t>
            </a:r>
            <a:r>
              <a:rPr lang="zh-CN" altLang="en-US" dirty="0"/>
              <a:t>通过连接器（</a:t>
            </a:r>
            <a:r>
              <a:rPr lang="en-US" altLang="zh-CN" dirty="0"/>
              <a:t>Connector</a:t>
            </a:r>
            <a:r>
              <a:rPr lang="zh-CN" altLang="en-US" dirty="0"/>
              <a:t>），将编码后的图像特征与文本数据相结合。连接器可以是学习到的查询（如</a:t>
            </a:r>
            <a:r>
              <a:rPr lang="en-US" altLang="zh-CN" dirty="0"/>
              <a:t>Q-Former</a:t>
            </a:r>
            <a:r>
              <a:rPr lang="zh-CN" altLang="en-US" dirty="0"/>
              <a:t>）或其他类型的转换机制，以便模型可以理解和操作这些混合的多模态数据。</a:t>
            </a:r>
          </a:p>
          <a:p>
            <a:endParaRPr lang="zh-CN" altLang="en-US" dirty="0"/>
          </a:p>
          <a:p>
            <a:r>
              <a:rPr lang="en-US" altLang="zh-CN" dirty="0"/>
              <a:t>4. **</a:t>
            </a:r>
            <a:r>
              <a:rPr lang="zh-CN" altLang="en-US" dirty="0"/>
              <a:t>文本生成**：</a:t>
            </a:r>
          </a:p>
          <a:p>
            <a:r>
              <a:rPr lang="zh-CN" altLang="en-US" dirty="0"/>
              <a:t>   </a:t>
            </a:r>
            <a:r>
              <a:rPr lang="en-US" altLang="zh-CN" dirty="0"/>
              <a:t>- </a:t>
            </a:r>
            <a:r>
              <a:rPr lang="zh-CN" altLang="en-US" dirty="0"/>
              <a:t>使用专家模型（</a:t>
            </a:r>
            <a:r>
              <a:rPr lang="en-US" altLang="zh-CN" dirty="0"/>
              <a:t>Expert Model</a:t>
            </a:r>
            <a:r>
              <a:rPr lang="zh-CN" altLang="en-US" dirty="0"/>
              <a:t>）：</a:t>
            </a:r>
            <a:r>
              <a:rPr lang="en-US" altLang="zh-CN" dirty="0"/>
              <a:t>MLLM</a:t>
            </a:r>
            <a:r>
              <a:rPr lang="zh-CN" altLang="en-US" dirty="0"/>
              <a:t>可以使用如图像字幕模型这样的专家系统来生成图像描述。这种模型已经被训练来理解图像内容并生成描述性的文本。</a:t>
            </a:r>
          </a:p>
          <a:p>
            <a:r>
              <a:rPr lang="zh-CN" altLang="en-US" dirty="0"/>
              <a:t>   </a:t>
            </a:r>
            <a:r>
              <a:rPr lang="en-US" altLang="zh-CN" dirty="0"/>
              <a:t>- </a:t>
            </a:r>
            <a:r>
              <a:rPr lang="zh-CN" altLang="en-US" dirty="0"/>
              <a:t>直接生成：如果</a:t>
            </a:r>
            <a:r>
              <a:rPr lang="en-US" altLang="zh-CN" dirty="0"/>
              <a:t>MLLM</a:t>
            </a:r>
            <a:r>
              <a:rPr lang="zh-CN" altLang="en-US" dirty="0"/>
              <a:t>包括一个可生成文本的组件（如</a:t>
            </a:r>
            <a:r>
              <a:rPr lang="en-US" altLang="zh-CN" dirty="0"/>
              <a:t>GPT</a:t>
            </a:r>
            <a:r>
              <a:rPr lang="zh-CN" altLang="en-US" dirty="0"/>
              <a:t>类模型），它可以直接生成描述，反映出模型通过图像特征理解的内容。</a:t>
            </a:r>
          </a:p>
          <a:p>
            <a:endParaRPr lang="zh-CN" altLang="en-US" dirty="0"/>
          </a:p>
          <a:p>
            <a:r>
              <a:rPr lang="en-US" altLang="zh-CN" dirty="0"/>
              <a:t>5. **</a:t>
            </a:r>
            <a:r>
              <a:rPr lang="zh-CN" altLang="en-US" dirty="0"/>
              <a:t>输出文本**：最后，</a:t>
            </a:r>
            <a:r>
              <a:rPr lang="en-US" altLang="zh-CN" dirty="0"/>
              <a:t>MLLM</a:t>
            </a:r>
            <a:r>
              <a:rPr lang="zh-CN" altLang="en-US" dirty="0"/>
              <a:t>输出的文本被呈现为图像的描述，可能包括图像中的对象、动作、场景以及其他相关信息。</a:t>
            </a:r>
          </a:p>
          <a:p>
            <a:endParaRPr lang="zh-CN" altLang="en-US" dirty="0"/>
          </a:p>
          <a:p>
            <a:r>
              <a:rPr lang="en-US" altLang="zh-CN" dirty="0"/>
              <a:t>MLLM</a:t>
            </a:r>
            <a:r>
              <a:rPr lang="zh-CN" altLang="en-US" dirty="0"/>
              <a:t>将图像转换为文本的能力取决于模型如何被训练以及它处理和理解多模态数据的能力。通过这种方式，</a:t>
            </a:r>
            <a:r>
              <a:rPr lang="en-US" altLang="zh-CN" dirty="0"/>
              <a:t>MLLM</a:t>
            </a:r>
            <a:r>
              <a:rPr lang="zh-CN" altLang="en-US" dirty="0"/>
              <a:t>可以在没有</a:t>
            </a:r>
            <a:r>
              <a:rPr lang="en-US" altLang="zh-CN" dirty="0"/>
              <a:t>OCR</a:t>
            </a:r>
            <a:r>
              <a:rPr lang="zh-CN" altLang="en-US" dirty="0"/>
              <a:t>（光学字符识别）的情况下进行数学推理或基于图像编写故事等复杂任务。</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5</a:t>
            </a:fld>
            <a:endParaRPr lang="zh-CN" altLang="en-US"/>
          </a:p>
        </p:txBody>
      </p:sp>
    </p:spTree>
    <p:extLst>
      <p:ext uri="{BB962C8B-B14F-4D97-AF65-F5344CB8AC3E}">
        <p14:creationId xmlns:p14="http://schemas.microsoft.com/office/powerpoint/2010/main" val="748452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与传统多模态模型的评估方法相比，</a:t>
            </a:r>
            <a:r>
              <a:rPr lang="en-US" altLang="zh-CN" sz="1200" dirty="0"/>
              <a:t>MLLM</a:t>
            </a:r>
            <a:r>
              <a:rPr lang="zh-CN" altLang="en-US" sz="1200" dirty="0"/>
              <a:t>的评估有一些新特点：（</a:t>
            </a:r>
            <a:r>
              <a:rPr lang="en-US" altLang="zh-CN" sz="1200" dirty="0"/>
              <a:t>1</a:t>
            </a:r>
            <a:r>
              <a:rPr lang="zh-CN" altLang="en-US" sz="1200" dirty="0"/>
              <a:t>）由于</a:t>
            </a:r>
            <a:r>
              <a:rPr lang="en-US" altLang="zh-CN" sz="1200" dirty="0"/>
              <a:t>MLLM</a:t>
            </a:r>
            <a:r>
              <a:rPr lang="zh-CN" altLang="en-US" sz="1200" dirty="0"/>
              <a:t>通常具有多功能性，对</a:t>
            </a:r>
            <a:r>
              <a:rPr lang="en-US" altLang="zh-CN" sz="1200" dirty="0"/>
              <a:t>MLLM</a:t>
            </a:r>
            <a:r>
              <a:rPr lang="zh-CN" altLang="en-US" sz="1200" dirty="0"/>
              <a:t>进行</a:t>
            </a:r>
            <a:r>
              <a:rPr lang="zh-CN" altLang="en-US" sz="1200" b="1" dirty="0"/>
              <a:t>全面评估</a:t>
            </a:r>
            <a:r>
              <a:rPr lang="zh-CN" altLang="en-US" sz="1200" dirty="0"/>
              <a:t>非常重要；（</a:t>
            </a:r>
            <a:r>
              <a:rPr lang="en-US" altLang="zh-CN" sz="1200" dirty="0"/>
              <a:t>2</a:t>
            </a:r>
            <a:r>
              <a:rPr lang="zh-CN" altLang="en-US" sz="1200" dirty="0"/>
              <a:t>）</a:t>
            </a:r>
            <a:r>
              <a:rPr lang="en-US" altLang="zh-CN" sz="1200" dirty="0"/>
              <a:t>MLLM</a:t>
            </a:r>
            <a:r>
              <a:rPr lang="zh-CN" altLang="en-US" sz="1200" dirty="0"/>
              <a:t>展现了许多需要特别关注的</a:t>
            </a:r>
            <a:r>
              <a:rPr lang="zh-CN" altLang="en-US" sz="1200" b="1" dirty="0"/>
              <a:t>新兴能力</a:t>
            </a:r>
            <a:r>
              <a:rPr lang="zh-CN" altLang="en-US" sz="1200" dirty="0"/>
              <a:t>（例如</a:t>
            </a:r>
            <a:r>
              <a:rPr lang="en-US" altLang="zh-CN" sz="1200" dirty="0"/>
              <a:t>OCR-free</a:t>
            </a:r>
            <a:r>
              <a:rPr lang="zh-CN" altLang="en-US" sz="1200" dirty="0"/>
              <a:t>数学推理），因此需要新的评估方案。</a:t>
            </a:r>
            <a:r>
              <a:rPr lang="en-US" altLang="zh-CN" sz="1200" dirty="0"/>
              <a:t>MLLM</a:t>
            </a:r>
            <a:r>
              <a:rPr lang="zh-CN" altLang="en-US" sz="1200" dirty="0"/>
              <a:t>的评估大体上可以根据问题类型分为</a:t>
            </a:r>
            <a:r>
              <a:rPr lang="zh-CN" altLang="en-US" sz="1200" b="1" dirty="0"/>
              <a:t>封闭式和开放式</a:t>
            </a:r>
            <a:r>
              <a:rPr lang="zh-CN" altLang="en-US" sz="1200" dirty="0"/>
              <a:t>两类。</a:t>
            </a:r>
          </a:p>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6</a:t>
            </a:fld>
            <a:endParaRPr lang="zh-CN" altLang="en-US"/>
          </a:p>
        </p:txBody>
      </p:sp>
    </p:spTree>
    <p:extLst>
      <p:ext uri="{BB962C8B-B14F-4D97-AF65-F5344CB8AC3E}">
        <p14:creationId xmlns:p14="http://schemas.microsoft.com/office/powerpoint/2010/main" val="370095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7</a:t>
            </a:fld>
            <a:endParaRPr lang="zh-CN" altLang="en-US"/>
          </a:p>
        </p:txBody>
      </p:sp>
    </p:spTree>
    <p:extLst>
      <p:ext uri="{BB962C8B-B14F-4D97-AF65-F5344CB8AC3E}">
        <p14:creationId xmlns:p14="http://schemas.microsoft.com/office/powerpoint/2010/main" val="382570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在多模态大模型的研究中，</a:t>
            </a:r>
            <a:r>
              <a:rPr lang="en-US" altLang="zh-CN" dirty="0"/>
              <a:t>"</a:t>
            </a:r>
            <a:r>
              <a:rPr lang="zh-CN" altLang="en-US" dirty="0"/>
              <a:t>多模态幻觉</a:t>
            </a:r>
            <a:r>
              <a:rPr lang="en-US" altLang="zh-CN" dirty="0"/>
              <a:t>"</a:t>
            </a:r>
            <a:r>
              <a:rPr lang="zh-CN" altLang="en-US" dirty="0"/>
              <a:t>是指模型在生成的响应中出现的与输入图像内容不一致的现象。这是评估和改善多模态模型性能中的一个重要问题。下面是对这部分内容的详细介绍：</a:t>
            </a:r>
          </a:p>
          <a:p>
            <a:endParaRPr lang="zh-CN" altLang="en-US" dirty="0"/>
          </a:p>
          <a:p>
            <a:r>
              <a:rPr lang="en-US" altLang="zh-CN" dirty="0"/>
              <a:t>1. **</a:t>
            </a:r>
            <a:r>
              <a:rPr lang="zh-CN" altLang="en-US" dirty="0"/>
              <a:t>多模态幻觉的类型**：研究者们定义了三种类型的多模态幻觉：</a:t>
            </a:r>
          </a:p>
          <a:p>
            <a:r>
              <a:rPr lang="zh-CN" altLang="en-US" dirty="0"/>
              <a:t>   </a:t>
            </a:r>
            <a:r>
              <a:rPr lang="en-US" altLang="zh-CN" dirty="0"/>
              <a:t>- **</a:t>
            </a:r>
            <a:r>
              <a:rPr lang="zh-CN" altLang="en-US" dirty="0"/>
              <a:t>存在幻觉**：模型错误地声称图像中存在某些对象。</a:t>
            </a:r>
          </a:p>
          <a:p>
            <a:r>
              <a:rPr lang="zh-CN" altLang="en-US" dirty="0"/>
              <a:t>   </a:t>
            </a:r>
            <a:r>
              <a:rPr lang="en-US" altLang="zh-CN" dirty="0"/>
              <a:t>- **</a:t>
            </a:r>
            <a:r>
              <a:rPr lang="zh-CN" altLang="en-US" dirty="0"/>
              <a:t>属性幻觉**：模型错误地描述了对象的属性，比如错误地识别了狗的颜色。</a:t>
            </a:r>
          </a:p>
          <a:p>
            <a:r>
              <a:rPr lang="zh-CN" altLang="en-US" dirty="0"/>
              <a:t>   </a:t>
            </a:r>
            <a:r>
              <a:rPr lang="en-US" altLang="zh-CN" dirty="0"/>
              <a:t>- **</a:t>
            </a:r>
            <a:r>
              <a:rPr lang="zh-CN" altLang="en-US" dirty="0"/>
              <a:t>关系幻觉**：模型错误地描述了对象间的关系，如相对位置和相互作用。</a:t>
            </a:r>
          </a:p>
          <a:p>
            <a:endParaRPr lang="zh-CN" altLang="en-US" dirty="0"/>
          </a:p>
          <a:p>
            <a:r>
              <a:rPr lang="en-US" altLang="zh-CN" dirty="0"/>
              <a:t>2. **</a:t>
            </a:r>
            <a:r>
              <a:rPr lang="zh-CN" altLang="en-US" dirty="0"/>
              <a:t>评估方法**：</a:t>
            </a:r>
          </a:p>
          <a:p>
            <a:r>
              <a:rPr lang="zh-CN" altLang="en-US" dirty="0"/>
              <a:t>   </a:t>
            </a:r>
            <a:r>
              <a:rPr lang="en-US" altLang="zh-CN" dirty="0"/>
              <a:t>- **CHAIR**</a:t>
            </a:r>
            <a:r>
              <a:rPr lang="zh-CN" altLang="en-US" dirty="0"/>
              <a:t>：一个早期用于评估开放式标题中幻觉水平的指标，通过测量句子中提到的对象中幻觉对象的比例来评估。</a:t>
            </a:r>
          </a:p>
          <a:p>
            <a:r>
              <a:rPr lang="zh-CN" altLang="en-US" dirty="0"/>
              <a:t>   </a:t>
            </a:r>
            <a:r>
              <a:rPr lang="en-US" altLang="zh-CN" dirty="0"/>
              <a:t>- **POPE**</a:t>
            </a:r>
            <a:r>
              <a:rPr lang="zh-CN" altLang="en-US" dirty="0"/>
              <a:t>：评估封闭式选择的方法，通过构造多个具有二元选择的提示来判断模型是否正确地识别图像中的对象。</a:t>
            </a:r>
          </a:p>
          <a:p>
            <a:r>
              <a:rPr lang="zh-CN" altLang="en-US" dirty="0"/>
              <a:t>   </a:t>
            </a:r>
            <a:r>
              <a:rPr lang="en-US" altLang="zh-CN" dirty="0"/>
              <a:t>- **</a:t>
            </a:r>
            <a:r>
              <a:rPr lang="en-US" altLang="zh-CN" dirty="0" err="1"/>
              <a:t>HaELM</a:t>
            </a:r>
            <a:r>
              <a:rPr lang="en-US" altLang="zh-CN" dirty="0"/>
              <a:t>**</a:t>
            </a:r>
            <a:r>
              <a:rPr lang="zh-CN" altLang="en-US" dirty="0"/>
              <a:t>：使用纯文本语言模型作为判断器，自动决定</a:t>
            </a:r>
            <a:r>
              <a:rPr lang="en-US" altLang="zh-CN" dirty="0"/>
              <a:t>MLLMs</a:t>
            </a:r>
            <a:r>
              <a:rPr lang="zh-CN" altLang="en-US" dirty="0"/>
              <a:t>标题的正确性与参考标题相比。</a:t>
            </a:r>
          </a:p>
          <a:p>
            <a:r>
              <a:rPr lang="zh-CN" altLang="en-US" dirty="0"/>
              <a:t>   </a:t>
            </a:r>
            <a:r>
              <a:rPr lang="en-US" altLang="zh-CN" dirty="0"/>
              <a:t>- **Woodpecker**</a:t>
            </a:r>
            <a:r>
              <a:rPr lang="zh-CN" altLang="en-US" dirty="0"/>
              <a:t>：使用视觉界面的</a:t>
            </a:r>
            <a:r>
              <a:rPr lang="en-US" altLang="zh-CN" dirty="0"/>
              <a:t>GPT-4V</a:t>
            </a:r>
            <a:r>
              <a:rPr lang="zh-CN" altLang="en-US" dirty="0"/>
              <a:t>来直接评估模型响应。</a:t>
            </a:r>
          </a:p>
          <a:p>
            <a:r>
              <a:rPr lang="zh-CN" altLang="en-US" dirty="0"/>
              <a:t>   </a:t>
            </a:r>
            <a:r>
              <a:rPr lang="en-US" altLang="zh-CN" dirty="0"/>
              <a:t>- **Faith-Score**</a:t>
            </a:r>
            <a:r>
              <a:rPr lang="zh-CN" altLang="en-US" dirty="0"/>
              <a:t>：基于一个评估描述子句的细节程度的指标。</a:t>
            </a:r>
          </a:p>
          <a:p>
            <a:r>
              <a:rPr lang="zh-CN" altLang="en-US" dirty="0"/>
              <a:t>   </a:t>
            </a:r>
            <a:r>
              <a:rPr lang="en-US" altLang="zh-CN" dirty="0"/>
              <a:t>- **AMBER**</a:t>
            </a:r>
            <a:r>
              <a:rPr lang="zh-CN" altLang="en-US" dirty="0"/>
              <a:t>：一个不依赖</a:t>
            </a:r>
            <a:r>
              <a:rPr lang="en-US" altLang="zh-CN" dirty="0"/>
              <a:t>LLMs</a:t>
            </a:r>
            <a:r>
              <a:rPr lang="zh-CN" altLang="en-US" dirty="0"/>
              <a:t>的基准测试，覆盖了判别任务和生成任务，并涉及三种可能的幻觉类型。</a:t>
            </a:r>
          </a:p>
          <a:p>
            <a:endParaRPr lang="zh-CN" altLang="en-US" dirty="0"/>
          </a:p>
          <a:p>
            <a:r>
              <a:rPr lang="en-US" altLang="zh-CN" dirty="0"/>
              <a:t>3. **</a:t>
            </a:r>
            <a:r>
              <a:rPr lang="zh-CN" altLang="en-US" dirty="0"/>
              <a:t>缓解方法**：</a:t>
            </a:r>
          </a:p>
          <a:p>
            <a:r>
              <a:rPr lang="zh-CN" altLang="en-US" dirty="0"/>
              <a:t>   </a:t>
            </a:r>
            <a:r>
              <a:rPr lang="en-US" altLang="zh-CN" dirty="0"/>
              <a:t>- **</a:t>
            </a:r>
            <a:r>
              <a:rPr lang="zh-CN" altLang="en-US" dirty="0"/>
              <a:t>预纠正**：在响应生成前通过收集专门的数据（如负面数据）并使用这些数据进行微调，以减少幻觉响应。</a:t>
            </a:r>
          </a:p>
          <a:p>
            <a:r>
              <a:rPr lang="zh-CN" altLang="en-US" dirty="0"/>
              <a:t>   </a:t>
            </a:r>
            <a:r>
              <a:rPr lang="en-US" altLang="zh-CN" dirty="0"/>
              <a:t>- **</a:t>
            </a:r>
            <a:r>
              <a:rPr lang="zh-CN" altLang="en-US" dirty="0"/>
              <a:t>过程中纠正**：通过改进架构设计或特征表示来解决幻觉问题，尝试探索幻觉的原因，并设计相应的解决方案在生成过程中减轻它们。</a:t>
            </a:r>
          </a:p>
          <a:p>
            <a:r>
              <a:rPr lang="zh-CN" altLang="en-US" dirty="0"/>
              <a:t>   </a:t>
            </a:r>
            <a:r>
              <a:rPr lang="en-US" altLang="zh-CN" dirty="0"/>
              <a:t>- **</a:t>
            </a:r>
            <a:r>
              <a:rPr lang="zh-CN" altLang="en-US" dirty="0"/>
              <a:t>后处理纠正**：在响应生成后以后处理方式缓解幻觉，通过特定的后处理框架来纠正幻觉。</a:t>
            </a:r>
          </a:p>
          <a:p>
            <a:endParaRPr lang="zh-CN" altLang="en-US" dirty="0"/>
          </a:p>
          <a:p>
            <a:r>
              <a:rPr lang="en-US" altLang="zh-CN" dirty="0"/>
              <a:t>4. **</a:t>
            </a:r>
            <a:r>
              <a:rPr lang="zh-CN" altLang="en-US" dirty="0"/>
              <a:t>具体的幻觉缓解研究**：</a:t>
            </a:r>
          </a:p>
          <a:p>
            <a:r>
              <a:rPr lang="zh-CN" altLang="en-US" dirty="0"/>
              <a:t>   </a:t>
            </a:r>
            <a:r>
              <a:rPr lang="en-US" altLang="zh-CN" dirty="0"/>
              <a:t>- **LRV-Instruction**</a:t>
            </a:r>
            <a:r>
              <a:rPr lang="zh-CN" altLang="en-US" dirty="0"/>
              <a:t>：引入了包含负面指示的视觉指示调整数据集，用以训练响应更符合图像内容的模型。</a:t>
            </a:r>
          </a:p>
          <a:p>
            <a:r>
              <a:rPr lang="zh-CN" altLang="en-US" dirty="0"/>
              <a:t>   </a:t>
            </a:r>
            <a:r>
              <a:rPr lang="en-US" altLang="zh-CN" dirty="0"/>
              <a:t>- **</a:t>
            </a:r>
            <a:r>
              <a:rPr lang="en-US" altLang="zh-CN" dirty="0" err="1"/>
              <a:t>HallE</a:t>
            </a:r>
            <a:r>
              <a:rPr lang="en-US" altLang="zh-CN" dirty="0"/>
              <a:t>-Switch**</a:t>
            </a:r>
            <a:r>
              <a:rPr lang="zh-CN" altLang="en-US" dirty="0"/>
              <a:t>：提出了一个连续的控制因子和对应的训练方案，在推理期间控制模型输出的想象程度，以减少幻觉。</a:t>
            </a:r>
          </a:p>
          <a:p>
            <a:r>
              <a:rPr lang="zh-CN" altLang="en-US" dirty="0"/>
              <a:t>   </a:t>
            </a:r>
            <a:r>
              <a:rPr lang="en-US" altLang="zh-CN" dirty="0"/>
              <a:t>- **VCD**</a:t>
            </a:r>
            <a:r>
              <a:rPr lang="zh-CN" altLang="en-US" dirty="0"/>
              <a:t>：提出一个放大然后对比的解码方案，以抵消错误的偏见，减少幻觉。</a:t>
            </a:r>
          </a:p>
          <a:p>
            <a:r>
              <a:rPr lang="zh-CN" altLang="en-US" dirty="0"/>
              <a:t>   </a:t>
            </a:r>
            <a:r>
              <a:rPr lang="en-US" altLang="zh-CN" dirty="0"/>
              <a:t>- **HACL**</a:t>
            </a:r>
            <a:r>
              <a:rPr lang="zh-CN" altLang="en-US" dirty="0"/>
              <a:t>：探究了视觉和语言的嵌入空间，通过对比学习方案，将配对的跨模态表示拉近，同时推开非幻觉和幻觉文本表示。</a:t>
            </a:r>
          </a:p>
          <a:p>
            <a:r>
              <a:rPr lang="zh-CN" altLang="en-US" dirty="0"/>
              <a:t>   </a:t>
            </a:r>
            <a:r>
              <a:rPr lang="en-US" altLang="zh-CN" dirty="0"/>
              <a:t>- **Woodpecker**</a:t>
            </a:r>
            <a:r>
              <a:rPr lang="zh-CN" altLang="en-US" dirty="0"/>
              <a:t>：一种无需训练的通用框架，用于幻觉纠正，通过引入专家模型为图像提供上下文信息，并逐步校正幻觉。</a:t>
            </a:r>
          </a:p>
          <a:p>
            <a:endParaRPr lang="zh-CN" altLang="en-US" dirty="0"/>
          </a:p>
          <a:p>
            <a:r>
              <a:rPr lang="zh-CN" altLang="en-US" dirty="0"/>
              <a:t>论文的这一部分强调了多模态幻觉问题的严重性及其对</a:t>
            </a:r>
            <a:r>
              <a:rPr lang="en-US" altLang="zh-CN" dirty="0"/>
              <a:t>MLLM</a:t>
            </a:r>
            <a:r>
              <a:rPr lang="zh-CN" altLang="en-US" dirty="0"/>
              <a:t>研究和实际应用的影响，并概述了一系列针对该问题的评估和缓解方法。这些内容为</a:t>
            </a:r>
          </a:p>
          <a:p>
            <a:endParaRPr lang="zh-CN" altLang="en-US" dirty="0"/>
          </a:p>
          <a:p>
            <a:r>
              <a:rPr lang="zh-CN" altLang="en-US" dirty="0"/>
              <a:t>理解和改善</a:t>
            </a:r>
            <a:r>
              <a:rPr lang="en-US" altLang="zh-CN" dirty="0"/>
              <a:t>MLLMs</a:t>
            </a:r>
            <a:r>
              <a:rPr lang="zh-CN" altLang="en-US" dirty="0"/>
              <a:t>在生成准确和一致响应方面提供了重要的见解和工具。</a:t>
            </a:r>
          </a:p>
        </p:txBody>
      </p:sp>
      <p:sp>
        <p:nvSpPr>
          <p:cNvPr id="4" name="灯片编号占位符 3"/>
          <p:cNvSpPr>
            <a:spLocks noGrp="1"/>
          </p:cNvSpPr>
          <p:nvPr>
            <p:ph type="sldNum" sz="quarter" idx="5"/>
          </p:nvPr>
        </p:nvSpPr>
        <p:spPr/>
        <p:txBody>
          <a:bodyPr/>
          <a:lstStyle/>
          <a:p>
            <a:fld id="{6EDE5167-C49D-4E80-80DF-AE38E27D16DE}" type="slidenum">
              <a:rPr lang="zh-CN" altLang="en-US" smtClean="0"/>
              <a:t>8</a:t>
            </a:fld>
            <a:endParaRPr lang="zh-CN" altLang="en-US"/>
          </a:p>
        </p:txBody>
      </p:sp>
    </p:spTree>
    <p:extLst>
      <p:ext uri="{BB962C8B-B14F-4D97-AF65-F5344CB8AC3E}">
        <p14:creationId xmlns:p14="http://schemas.microsoft.com/office/powerpoint/2010/main" val="191012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多模态上下文学习（</a:t>
            </a:r>
            <a:r>
              <a:rPr lang="en-US" altLang="zh-CN" sz="1200" b="1" i="0" kern="1200" dirty="0">
                <a:solidFill>
                  <a:schemeClr val="tx1"/>
                </a:solidFill>
                <a:effectLst/>
                <a:latin typeface="+mn-lt"/>
                <a:ea typeface="+mn-ea"/>
                <a:cs typeface="+mn-cs"/>
              </a:rPr>
              <a:t>M-ICL</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pPr lvl="1"/>
            <a:r>
              <a:rPr lang="en-US" altLang="zh-CN" sz="1200" b="0" i="0" kern="1200" dirty="0">
                <a:solidFill>
                  <a:schemeClr val="tx1"/>
                </a:solidFill>
                <a:effectLst/>
                <a:latin typeface="+mn-lt"/>
                <a:ea typeface="+mn-ea"/>
                <a:cs typeface="+mn-cs"/>
              </a:rPr>
              <a:t>M-ICL</a:t>
            </a:r>
            <a:r>
              <a:rPr lang="zh-CN" altLang="en-US" sz="1200" b="0" i="0" kern="1200" dirty="0">
                <a:solidFill>
                  <a:schemeClr val="tx1"/>
                </a:solidFill>
                <a:effectLst/>
                <a:latin typeface="+mn-lt"/>
                <a:ea typeface="+mn-ea"/>
                <a:cs typeface="+mn-cs"/>
              </a:rPr>
              <a:t>是将大型语言模型的上下文学习（</a:t>
            </a:r>
            <a:r>
              <a:rPr lang="en-US" altLang="zh-CN" sz="1200" b="0" i="0" kern="1200" dirty="0">
                <a:solidFill>
                  <a:schemeClr val="tx1"/>
                </a:solidFill>
                <a:effectLst/>
                <a:latin typeface="+mn-lt"/>
                <a:ea typeface="+mn-ea"/>
                <a:cs typeface="+mn-cs"/>
              </a:rPr>
              <a:t>ICL</a:t>
            </a:r>
            <a:r>
              <a:rPr lang="zh-CN" altLang="en-US" sz="1200" b="0" i="0" kern="1200" dirty="0">
                <a:solidFill>
                  <a:schemeClr val="tx1"/>
                </a:solidFill>
                <a:effectLst/>
                <a:latin typeface="+mn-lt"/>
                <a:ea typeface="+mn-ea"/>
                <a:cs typeface="+mn-cs"/>
              </a:rPr>
              <a:t>）能力扩展到多模态数据的过程。在这个过程中，模型学习从给定的几个例子中推断出新的问题的答案。</a:t>
            </a:r>
          </a:p>
          <a:p>
            <a:pPr lvl="1"/>
            <a:r>
              <a:rPr lang="zh-CN" altLang="en-US" sz="1200" b="0" i="0" kern="1200" dirty="0">
                <a:solidFill>
                  <a:schemeClr val="tx1"/>
                </a:solidFill>
                <a:effectLst/>
                <a:latin typeface="+mn-lt"/>
                <a:ea typeface="+mn-ea"/>
                <a:cs typeface="+mn-cs"/>
              </a:rPr>
              <a:t>在推理时，通过向模型提供包含一个或多个上下文示例的数据集，模型可以通过类比学习来解决新的问题。</a:t>
            </a:r>
          </a:p>
          <a:p>
            <a:pPr lvl="1"/>
            <a:r>
              <a:rPr lang="en-US" altLang="zh-CN" sz="1200" b="0" i="0" kern="1200" dirty="0">
                <a:solidFill>
                  <a:schemeClr val="tx1"/>
                </a:solidFill>
                <a:effectLst/>
                <a:latin typeface="+mn-lt"/>
                <a:ea typeface="+mn-ea"/>
                <a:cs typeface="+mn-cs"/>
              </a:rPr>
              <a:t>M-ICL</a:t>
            </a:r>
            <a:r>
              <a:rPr lang="zh-CN" altLang="en-US" sz="1200" b="0" i="0" kern="1200" dirty="0">
                <a:solidFill>
                  <a:schemeClr val="tx1"/>
                </a:solidFill>
                <a:effectLst/>
                <a:latin typeface="+mn-lt"/>
                <a:ea typeface="+mn-ea"/>
                <a:cs typeface="+mn-cs"/>
              </a:rPr>
              <a:t>通常在推理阶段以无需训练的方式实现，并且可以灵活地整合到不同的框架中。</a:t>
            </a:r>
          </a:p>
          <a:p>
            <a:r>
              <a:rPr lang="zh-CN" altLang="en-US" sz="1200" b="1" i="0" kern="1200" dirty="0">
                <a:solidFill>
                  <a:schemeClr val="tx1"/>
                </a:solidFill>
                <a:effectLst/>
                <a:latin typeface="+mn-lt"/>
                <a:ea typeface="+mn-ea"/>
                <a:cs typeface="+mn-cs"/>
              </a:rPr>
              <a:t>多模态思维链（</a:t>
            </a:r>
            <a:r>
              <a:rPr lang="en-US" altLang="zh-CN" sz="1200" b="1" i="0" kern="1200" dirty="0">
                <a:solidFill>
                  <a:schemeClr val="tx1"/>
                </a:solidFill>
                <a:effectLst/>
                <a:latin typeface="+mn-lt"/>
                <a:ea typeface="+mn-ea"/>
                <a:cs typeface="+mn-cs"/>
              </a:rPr>
              <a:t>M-</a:t>
            </a:r>
            <a:r>
              <a:rPr lang="en-US" altLang="zh-CN" sz="1200" b="1" i="0" kern="1200" dirty="0" err="1">
                <a:solidFill>
                  <a:schemeClr val="tx1"/>
                </a:solidFill>
                <a:effectLst/>
                <a:latin typeface="+mn-lt"/>
                <a:ea typeface="+mn-ea"/>
                <a:cs typeface="+mn-cs"/>
              </a:rPr>
              <a:t>CoT</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pPr lvl="1"/>
            <a:r>
              <a:rPr lang="en-US" altLang="zh-CN" sz="1200" b="0" i="0" kern="1200" dirty="0">
                <a:solidFill>
                  <a:schemeClr val="tx1"/>
                </a:solidFill>
                <a:effectLst/>
                <a:latin typeface="+mn-lt"/>
                <a:ea typeface="+mn-ea"/>
                <a:cs typeface="+mn-cs"/>
              </a:rPr>
              <a:t>M-</a:t>
            </a:r>
            <a:r>
              <a:rPr lang="en-US" altLang="zh-CN" sz="1200" b="0" i="0" kern="1200" dirty="0" err="1">
                <a:solidFill>
                  <a:schemeClr val="tx1"/>
                </a:solidFill>
                <a:effectLst/>
                <a:latin typeface="+mn-lt"/>
                <a:ea typeface="+mn-ea"/>
                <a:cs typeface="+mn-cs"/>
              </a:rPr>
              <a:t>CoT</a:t>
            </a:r>
            <a:r>
              <a:rPr lang="zh-CN" altLang="en-US" sz="1200" b="0" i="0" kern="1200" dirty="0">
                <a:solidFill>
                  <a:schemeClr val="tx1"/>
                </a:solidFill>
                <a:effectLst/>
                <a:latin typeface="+mn-lt"/>
                <a:ea typeface="+mn-ea"/>
                <a:cs typeface="+mn-cs"/>
              </a:rPr>
              <a:t>是指引导模型不仅输出最终答案，还输出到达该答案的中间推理步骤，类似于人类的认知过程。</a:t>
            </a:r>
          </a:p>
          <a:p>
            <a:pPr lvl="1"/>
            <a:r>
              <a:rPr lang="zh-CN" altLang="en-US" sz="1200" b="0" i="0" kern="1200" dirty="0">
                <a:solidFill>
                  <a:schemeClr val="tx1"/>
                </a:solidFill>
                <a:effectLst/>
                <a:latin typeface="+mn-lt"/>
                <a:ea typeface="+mn-ea"/>
                <a:cs typeface="+mn-cs"/>
              </a:rPr>
              <a:t>这种方法被证明在复杂的推理任务中特别有效，因为它允许模型明确地表达其推理过程。</a:t>
            </a:r>
          </a:p>
          <a:p>
            <a:pPr lvl="1"/>
            <a:r>
              <a:rPr lang="en-US" altLang="zh-CN" sz="1200" b="0" i="0" kern="1200" dirty="0">
                <a:solidFill>
                  <a:schemeClr val="tx1"/>
                </a:solidFill>
                <a:effectLst/>
                <a:latin typeface="+mn-lt"/>
                <a:ea typeface="+mn-ea"/>
                <a:cs typeface="+mn-cs"/>
              </a:rPr>
              <a:t>M-</a:t>
            </a:r>
            <a:r>
              <a:rPr lang="en-US" altLang="zh-CN" sz="1200" b="0" i="0" kern="1200" dirty="0" err="1">
                <a:solidFill>
                  <a:schemeClr val="tx1"/>
                </a:solidFill>
                <a:effectLst/>
                <a:latin typeface="+mn-lt"/>
                <a:ea typeface="+mn-ea"/>
                <a:cs typeface="+mn-cs"/>
              </a:rPr>
              <a:t>CoT</a:t>
            </a:r>
            <a:r>
              <a:rPr lang="zh-CN" altLang="en-US" sz="1200" b="0" i="0" kern="1200" dirty="0">
                <a:solidFill>
                  <a:schemeClr val="tx1"/>
                </a:solidFill>
                <a:effectLst/>
                <a:latin typeface="+mn-lt"/>
                <a:ea typeface="+mn-ea"/>
                <a:cs typeface="+mn-cs"/>
              </a:rPr>
              <a:t>的实现通常涉及精心设计的示例，这些示例展示了解决特定问题所需要的推理步骤。</a:t>
            </a:r>
          </a:p>
          <a:p>
            <a:r>
              <a:rPr lang="zh-CN" altLang="en-US" sz="1200" b="1" i="0" kern="1200" dirty="0">
                <a:solidFill>
                  <a:schemeClr val="tx1"/>
                </a:solidFill>
                <a:effectLst/>
                <a:latin typeface="+mn-lt"/>
                <a:ea typeface="+mn-ea"/>
                <a:cs typeface="+mn-cs"/>
              </a:rPr>
              <a:t>复合推理任务</a:t>
            </a:r>
            <a:r>
              <a:rPr lang="zh-CN" altLang="en-US" sz="1200" b="0" i="0" kern="1200" dirty="0">
                <a:solidFill>
                  <a:schemeClr val="tx1"/>
                </a:solidFill>
                <a:effectLst/>
                <a:latin typeface="+mn-lt"/>
                <a:ea typeface="+mn-ea"/>
                <a:cs typeface="+mn-cs"/>
              </a:rPr>
              <a:t>：</a:t>
            </a:r>
          </a:p>
          <a:p>
            <a:pPr lvl="1"/>
            <a:r>
              <a:rPr lang="zh-CN" altLang="en-US" sz="1200" b="0" i="0" kern="1200" dirty="0">
                <a:solidFill>
                  <a:schemeClr val="tx1"/>
                </a:solidFill>
                <a:effectLst/>
                <a:latin typeface="+mn-lt"/>
                <a:ea typeface="+mn-ea"/>
                <a:cs typeface="+mn-cs"/>
              </a:rPr>
              <a:t>在解决复合推理任务时，</a:t>
            </a:r>
            <a:r>
              <a:rPr lang="en-US" altLang="zh-CN" sz="1200" b="0" i="0" kern="1200" dirty="0">
                <a:solidFill>
                  <a:schemeClr val="tx1"/>
                </a:solidFill>
                <a:effectLst/>
                <a:latin typeface="+mn-lt"/>
                <a:ea typeface="+mn-ea"/>
                <a:cs typeface="+mn-cs"/>
              </a:rPr>
              <a:t>MLLMs</a:t>
            </a:r>
            <a:r>
              <a:rPr lang="zh-CN" altLang="en-US" sz="1200" b="0" i="0" kern="1200" dirty="0">
                <a:solidFill>
                  <a:schemeClr val="tx1"/>
                </a:solidFill>
                <a:effectLst/>
                <a:latin typeface="+mn-lt"/>
                <a:ea typeface="+mn-ea"/>
                <a:cs typeface="+mn-cs"/>
              </a:rPr>
              <a:t>可以协助进行视觉推理，解决需要多步骤推理的任务。</a:t>
            </a:r>
          </a:p>
          <a:p>
            <a:pPr lvl="1"/>
            <a:r>
              <a:rPr lang="zh-CN" altLang="en-US" sz="1200" b="0" i="0" kern="1200" dirty="0">
                <a:solidFill>
                  <a:schemeClr val="tx1"/>
                </a:solidFill>
                <a:effectLst/>
                <a:latin typeface="+mn-lt"/>
                <a:ea typeface="+mn-ea"/>
                <a:cs typeface="+mn-cs"/>
              </a:rPr>
              <a:t>这些任务往往涉及到多个领域的知识，需要模型在解答问题时展示出跨领域的理解能力。</a:t>
            </a:r>
          </a:p>
          <a:p>
            <a:pPr lvl="1"/>
            <a:r>
              <a:rPr lang="en-US" altLang="zh-CN" sz="1200" b="0" i="0" kern="1200" dirty="0">
                <a:solidFill>
                  <a:schemeClr val="tx1"/>
                </a:solidFill>
                <a:effectLst/>
                <a:latin typeface="+mn-lt"/>
                <a:ea typeface="+mn-ea"/>
                <a:cs typeface="+mn-cs"/>
              </a:rPr>
              <a:t>LLM</a:t>
            </a:r>
            <a:r>
              <a:rPr lang="zh-CN" altLang="en-US" sz="1200" b="0" i="0" kern="1200" dirty="0">
                <a:solidFill>
                  <a:schemeClr val="tx1"/>
                </a:solidFill>
                <a:effectLst/>
                <a:latin typeface="+mn-lt"/>
                <a:ea typeface="+mn-ea"/>
                <a:cs typeface="+mn-cs"/>
              </a:rPr>
              <a:t>辅助的视觉推理（</a:t>
            </a:r>
            <a:r>
              <a:rPr lang="en-US" altLang="zh-CN" sz="1200" b="0" i="0" kern="1200" dirty="0">
                <a:solidFill>
                  <a:schemeClr val="tx1"/>
                </a:solidFill>
                <a:effectLst/>
                <a:latin typeface="+mn-lt"/>
                <a:ea typeface="+mn-ea"/>
                <a:cs typeface="+mn-cs"/>
              </a:rPr>
              <a:t>LAVR</a:t>
            </a:r>
            <a:r>
              <a:rPr lang="zh-CN" altLang="en-US" sz="1200" b="0" i="0" kern="1200" dirty="0">
                <a:solidFill>
                  <a:schemeClr val="tx1"/>
                </a:solidFill>
                <a:effectLst/>
                <a:latin typeface="+mn-lt"/>
                <a:ea typeface="+mn-ea"/>
                <a:cs typeface="+mn-cs"/>
              </a:rPr>
              <a:t>）是这类技术的一个例子，它使用</a:t>
            </a:r>
            <a:r>
              <a:rPr lang="en-US" altLang="zh-CN" sz="1200" b="0" i="0" kern="1200" dirty="0">
                <a:solidFill>
                  <a:schemeClr val="tx1"/>
                </a:solidFill>
                <a:effectLst/>
                <a:latin typeface="+mn-lt"/>
                <a:ea typeface="+mn-ea"/>
                <a:cs typeface="+mn-cs"/>
              </a:rPr>
              <a:t>LLM</a:t>
            </a:r>
            <a:r>
              <a:rPr lang="zh-CN" altLang="en-US" sz="1200" b="0" i="0" kern="1200" dirty="0">
                <a:solidFill>
                  <a:schemeClr val="tx1"/>
                </a:solidFill>
                <a:effectLst/>
                <a:latin typeface="+mn-lt"/>
                <a:ea typeface="+mn-ea"/>
                <a:cs typeface="+mn-cs"/>
              </a:rPr>
              <a:t>作为辅助工具来提高视觉推理的性能。</a:t>
            </a:r>
          </a:p>
          <a:p>
            <a:endParaRPr lang="zh-CN" altLang="en-US" dirty="0"/>
          </a:p>
        </p:txBody>
      </p:sp>
      <p:sp>
        <p:nvSpPr>
          <p:cNvPr id="4" name="灯片编号占位符 3"/>
          <p:cNvSpPr>
            <a:spLocks noGrp="1"/>
          </p:cNvSpPr>
          <p:nvPr>
            <p:ph type="sldNum" sz="quarter" idx="5"/>
          </p:nvPr>
        </p:nvSpPr>
        <p:spPr/>
        <p:txBody>
          <a:bodyPr/>
          <a:lstStyle/>
          <a:p>
            <a:fld id="{6EDE5167-C49D-4E80-80DF-AE38E27D16DE}" type="slidenum">
              <a:rPr lang="zh-CN" altLang="en-US" smtClean="0"/>
              <a:t>9</a:t>
            </a:fld>
            <a:endParaRPr lang="zh-CN" altLang="en-US"/>
          </a:p>
        </p:txBody>
      </p:sp>
    </p:spTree>
    <p:extLst>
      <p:ext uri="{BB962C8B-B14F-4D97-AF65-F5344CB8AC3E}">
        <p14:creationId xmlns:p14="http://schemas.microsoft.com/office/powerpoint/2010/main" val="312743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4" name="图片 23" descr="图片包含 游戏机, 电路, 钟表&#10;&#10;描述已自动生成"/>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pic>
        <p:nvPicPr>
          <p:cNvPr id="27" name="图片 26"/>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2" name="矩形 1"/>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内容占位符 3"/>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2" name="直接连接符 11"/>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6" name="图片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9107" y="390574"/>
            <a:ext cx="620083" cy="62008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2024/4/19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pic>
        <p:nvPicPr>
          <p:cNvPr id="5" name="图片 4" descr="图片包含 游戏机, 电路, 钟表&#10;&#10;描述已自动生成">
            <a:extLst>
              <a:ext uri="{FF2B5EF4-FFF2-40B4-BE49-F238E27FC236}">
                <a16:creationId xmlns:a16="http://schemas.microsoft.com/office/drawing/2014/main" id="{ACF6A70E-B323-4B65-965C-2FB894191513}"/>
              </a:ext>
            </a:extLst>
          </p:cNvPr>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6" name="灯片编号占位符 4">
            <a:extLst>
              <a:ext uri="{FF2B5EF4-FFF2-40B4-BE49-F238E27FC236}">
                <a16:creationId xmlns:a16="http://schemas.microsoft.com/office/drawing/2014/main" id="{703B3FD7-7E48-4854-9D7F-8C5718C219CE}"/>
              </a:ext>
            </a:extLst>
          </p:cNvPr>
          <p:cNvSpPr txBox="1">
            <a:spLocks/>
          </p:cNvSpPr>
          <p:nvPr userDrawn="1"/>
        </p:nvSpPr>
        <p:spPr>
          <a:xfrm>
            <a:off x="8610599" y="64055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mtClean="0">
                <a:solidFill>
                  <a:srgbClr val="000000">
                    <a:tint val="75000"/>
                  </a:srgbClr>
                </a:solidFill>
                <a:latin typeface="Arial" panose="020B0604020202020204"/>
                <a:ea typeface="微软雅黑" panose="020B0503020204020204" pitchFamily="34" charset="-122"/>
              </a:rPr>
              <a:pPr>
                <a:defRPr/>
              </a:pPr>
              <a:t>‹#›</a:t>
            </a:fld>
            <a:endParaRPr lang="zh-CN" altLang="en-US">
              <a:solidFill>
                <a:srgbClr val="000000">
                  <a:tint val="75000"/>
                </a:srgbClr>
              </a:solidFill>
              <a:latin typeface="Arial" panose="020B0604020202020204"/>
              <a:ea typeface="微软雅黑" panose="020B0503020204020204" pitchFamily="34" charset="-122"/>
            </a:endParaRPr>
          </a:p>
        </p:txBody>
      </p:sp>
      <p:pic>
        <p:nvPicPr>
          <p:cNvPr id="7" name="图片 6">
            <a:extLst>
              <a:ext uri="{FF2B5EF4-FFF2-40B4-BE49-F238E27FC236}">
                <a16:creationId xmlns:a16="http://schemas.microsoft.com/office/drawing/2014/main" id="{5F243928-CCD2-4C7B-BE0F-05B53A648777}"/>
              </a:ext>
            </a:extLst>
          </p:cNvPr>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8" name="矩形 7">
            <a:extLst>
              <a:ext uri="{FF2B5EF4-FFF2-40B4-BE49-F238E27FC236}">
                <a16:creationId xmlns:a16="http://schemas.microsoft.com/office/drawing/2014/main" id="{8A512473-2D16-43A1-A071-2DCF501C5F63}"/>
              </a:ext>
            </a:extLst>
          </p:cNvPr>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内容占位符 3">
            <a:extLst>
              <a:ext uri="{FF2B5EF4-FFF2-40B4-BE49-F238E27FC236}">
                <a16:creationId xmlns:a16="http://schemas.microsoft.com/office/drawing/2014/main" id="{93813BBD-1A5B-49F0-9B46-34900891370D}"/>
              </a:ext>
            </a:extLst>
          </p:cNvPr>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0" name="直接连接符 9">
            <a:extLst>
              <a:ext uri="{FF2B5EF4-FFF2-40B4-BE49-F238E27FC236}">
                <a16:creationId xmlns:a16="http://schemas.microsoft.com/office/drawing/2014/main" id="{016EE13F-9555-4C9B-9392-FA1DBAA55558}"/>
              </a:ext>
            </a:extLst>
          </p:cNvPr>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9D7E07E-A24C-45BD-8A23-813A16530682}"/>
              </a:ext>
            </a:extLst>
          </p:cNvPr>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12" name="图片 11">
            <a:extLst>
              <a:ext uri="{FF2B5EF4-FFF2-40B4-BE49-F238E27FC236}">
                <a16:creationId xmlns:a16="http://schemas.microsoft.com/office/drawing/2014/main" id="{D6DCFB40-9168-4491-8705-87827D7D753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9107" y="390574"/>
            <a:ext cx="620083" cy="62008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23C64A0-27C2-44E4-817A-FAB29484877A}"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427858-8EDA-4734-99BA-3DBD24FC3597}" type="slidenum">
              <a:rPr lang="zh-CN" altLang="en-US" smtClean="0"/>
              <a:t>‹#›</a:t>
            </a:fld>
            <a:endParaRPr lang="zh-CN" altLang="en-US"/>
          </a:p>
        </p:txBody>
      </p:sp>
      <p:pic>
        <p:nvPicPr>
          <p:cNvPr id="7" name="图片 6" descr="图片包含 游戏机, 电路, 钟表&#10;&#10;描述已自动生成">
            <a:extLst>
              <a:ext uri="{FF2B5EF4-FFF2-40B4-BE49-F238E27FC236}">
                <a16:creationId xmlns:a16="http://schemas.microsoft.com/office/drawing/2014/main" id="{C063D87B-03AE-43D0-8940-B5C4D8E26E3B}"/>
              </a:ext>
            </a:extLst>
          </p:cNvPr>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8" name="灯片编号占位符 4">
            <a:extLst>
              <a:ext uri="{FF2B5EF4-FFF2-40B4-BE49-F238E27FC236}">
                <a16:creationId xmlns:a16="http://schemas.microsoft.com/office/drawing/2014/main" id="{4E6FB823-43BA-4C01-9F9B-306B706C25EC}"/>
              </a:ext>
            </a:extLst>
          </p:cNvPr>
          <p:cNvSpPr txBox="1">
            <a:spLocks/>
          </p:cNvSpPr>
          <p:nvPr userDrawn="1"/>
        </p:nvSpPr>
        <p:spPr>
          <a:xfrm>
            <a:off x="8610599" y="64055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DD3DB80-B894-403A-B48E-6FDC1A72010E}" type="slidenum">
              <a:rPr lang="zh-CN" altLang="en-US" smtClean="0">
                <a:solidFill>
                  <a:srgbClr val="000000">
                    <a:tint val="75000"/>
                  </a:srgbClr>
                </a:solidFill>
                <a:latin typeface="Arial" panose="020B0604020202020204"/>
                <a:ea typeface="微软雅黑" panose="020B0503020204020204" pitchFamily="34" charset="-122"/>
              </a:rPr>
              <a:pPr>
                <a:defRPr/>
              </a:pPr>
              <a:t>‹#›</a:t>
            </a:fld>
            <a:endParaRPr lang="zh-CN" altLang="en-US">
              <a:solidFill>
                <a:srgbClr val="000000">
                  <a:tint val="75000"/>
                </a:srgbClr>
              </a:solidFill>
              <a:latin typeface="Arial" panose="020B0604020202020204"/>
              <a:ea typeface="微软雅黑" panose="020B0503020204020204" pitchFamily="34" charset="-122"/>
            </a:endParaRPr>
          </a:p>
        </p:txBody>
      </p:sp>
      <p:pic>
        <p:nvPicPr>
          <p:cNvPr id="9" name="图片 8">
            <a:extLst>
              <a:ext uri="{FF2B5EF4-FFF2-40B4-BE49-F238E27FC236}">
                <a16:creationId xmlns:a16="http://schemas.microsoft.com/office/drawing/2014/main" id="{BCE8AC7F-033E-45E4-99E8-F078DCC565E4}"/>
              </a:ext>
            </a:extLst>
          </p:cNvPr>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10" name="矩形 9">
            <a:extLst>
              <a:ext uri="{FF2B5EF4-FFF2-40B4-BE49-F238E27FC236}">
                <a16:creationId xmlns:a16="http://schemas.microsoft.com/office/drawing/2014/main" id="{9FB2C4DA-1E6F-4A52-BDE0-9146A3875159}"/>
              </a:ext>
            </a:extLst>
          </p:cNvPr>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 name="内容占位符 3">
            <a:extLst>
              <a:ext uri="{FF2B5EF4-FFF2-40B4-BE49-F238E27FC236}">
                <a16:creationId xmlns:a16="http://schemas.microsoft.com/office/drawing/2014/main" id="{88873332-E394-4587-874E-DBBACAB089CE}"/>
              </a:ext>
            </a:extLst>
          </p:cNvPr>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2" name="直接连接符 11">
            <a:extLst>
              <a:ext uri="{FF2B5EF4-FFF2-40B4-BE49-F238E27FC236}">
                <a16:creationId xmlns:a16="http://schemas.microsoft.com/office/drawing/2014/main" id="{DB14125E-66E9-42AD-9156-005932FB6391}"/>
              </a:ext>
            </a:extLst>
          </p:cNvPr>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419DAED2-FF35-4DB0-A7CC-F4C132648B74}"/>
              </a:ext>
            </a:extLst>
          </p:cNvPr>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14" name="图片 13">
            <a:extLst>
              <a:ext uri="{FF2B5EF4-FFF2-40B4-BE49-F238E27FC236}">
                <a16:creationId xmlns:a16="http://schemas.microsoft.com/office/drawing/2014/main" id="{F4C0679E-4E9F-4222-9988-6C5816BC6B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9107" y="390574"/>
            <a:ext cx="620083" cy="62008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24" name="图片 23" descr="图片包含 游戏机, 电路, 钟表&#10;&#10;描述已自动生成"/>
          <p:cNvPicPr>
            <a:picLocks noChangeAspect="1"/>
          </p:cNvPicPr>
          <p:nvPr userDrawn="1"/>
        </p:nvPicPr>
        <p:blipFill>
          <a:blip r:embed="rId2" cstate="print">
            <a:alphaModFix amt="56000"/>
            <a:biLevel thresh="25000"/>
            <a:extLst>
              <a:ext uri="{28A0092B-C50C-407E-A947-70E740481C1C}">
                <a14:useLocalDpi xmlns:a14="http://schemas.microsoft.com/office/drawing/2010/main" val="0"/>
              </a:ext>
            </a:extLst>
          </a:blip>
          <a:stretch>
            <a:fillRect/>
          </a:stretch>
        </p:blipFill>
        <p:spPr>
          <a:xfrm>
            <a:off x="497712" y="5694744"/>
            <a:ext cx="11354764" cy="1170048"/>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pic>
        <p:nvPicPr>
          <p:cNvPr id="27" name="图片 26"/>
          <p:cNvPicPr>
            <a:picLocks noChangeAspect="1"/>
          </p:cNvPicPr>
          <p:nvPr userDrawn="1"/>
        </p:nvPicPr>
        <p:blipFill>
          <a:blip r:embed="rId3">
            <a:alphaModFix amt="35000"/>
          </a:blip>
          <a:stretch>
            <a:fillRect/>
          </a:stretch>
        </p:blipFill>
        <p:spPr>
          <a:xfrm>
            <a:off x="0" y="4929051"/>
            <a:ext cx="12192000" cy="1928949"/>
          </a:xfrm>
          <a:prstGeom prst="rect">
            <a:avLst/>
          </a:prstGeom>
          <a:effectLst/>
        </p:spPr>
      </p:pic>
      <p:sp>
        <p:nvSpPr>
          <p:cNvPr id="2" name="矩形 1"/>
          <p:cNvSpPr/>
          <p:nvPr userDrawn="1"/>
        </p:nvSpPr>
        <p:spPr>
          <a:xfrm>
            <a:off x="0" y="3230880"/>
            <a:ext cx="12192000" cy="362712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内容占位符 3"/>
          <p:cNvSpPr>
            <a:spLocks noGrp="1"/>
          </p:cNvSpPr>
          <p:nvPr>
            <p:ph sz="quarter" idx="13" hasCustomPrompt="1"/>
          </p:nvPr>
        </p:nvSpPr>
        <p:spPr>
          <a:xfrm>
            <a:off x="802885" y="494269"/>
            <a:ext cx="5195454" cy="503237"/>
          </a:xfrm>
        </p:spPr>
        <p:txBody>
          <a:bodyPr>
            <a:normAutofit/>
          </a:bodyPr>
          <a:lstStyle>
            <a:lvl1pPr marL="0" indent="0">
              <a:buNone/>
              <a:defRPr sz="2800" b="1">
                <a:solidFill>
                  <a:srgbClr val="C00000"/>
                </a:solidFill>
                <a:latin typeface="+mn-ea"/>
                <a:ea typeface="+mn-ea"/>
              </a:defRPr>
            </a:lvl1pPr>
          </a:lstStyle>
          <a:p>
            <a:pPr lvl="0"/>
            <a:r>
              <a:rPr lang="zh-CN" altLang="en-US" dirty="0"/>
              <a:t>编辑母版文本样式</a:t>
            </a:r>
          </a:p>
        </p:txBody>
      </p:sp>
      <p:cxnSp>
        <p:nvCxnSpPr>
          <p:cNvPr id="12" name="直接连接符 11"/>
          <p:cNvCxnSpPr/>
          <p:nvPr userDrawn="1"/>
        </p:nvCxnSpPr>
        <p:spPr>
          <a:xfrm>
            <a:off x="669924" y="1028700"/>
            <a:ext cx="11310794" cy="0"/>
          </a:xfrm>
          <a:prstGeom prst="line">
            <a:avLst/>
          </a:prstGeom>
          <a:ln w="3175">
            <a:solidFill>
              <a:srgbClr val="005BAC"/>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4" cstate="hqprint"/>
          <a:stretch>
            <a:fillRect/>
          </a:stretch>
        </p:blipFill>
        <p:spPr>
          <a:xfrm>
            <a:off x="9298307" y="419491"/>
            <a:ext cx="2682411" cy="546821"/>
          </a:xfrm>
          <a:prstGeom prst="rect">
            <a:avLst/>
          </a:prstGeom>
        </p:spPr>
      </p:pic>
      <p:pic>
        <p:nvPicPr>
          <p:cNvPr id="6" name="图片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9107" y="390574"/>
            <a:ext cx="620083" cy="620083"/>
          </a:xfrm>
          <a:prstGeom prst="rect">
            <a:avLst/>
          </a:prstGeom>
        </p:spPr>
      </p:pic>
    </p:spTree>
    <p:extLst>
      <p:ext uri="{BB962C8B-B14F-4D97-AF65-F5344CB8AC3E}">
        <p14:creationId xmlns:p14="http://schemas.microsoft.com/office/powerpoint/2010/main" val="34307258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6489D9C7-5DC6-4263-87FF-7C99F6FB63C3}" type="datetime1">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2024/4/19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pitchFamily="34" charset="-122"/>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65" r:id="rId4"/>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BradyFU/Awesome-Multimodal-Large-Language-Mode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custDataLst>
              <p:tags r:id="rId1"/>
            </p:custDataLst>
          </p:nvPr>
        </p:nvPicPr>
        <p:blipFill>
          <a:blip r:embed="rId4" cstate="email"/>
          <a:srcRect l="4463" t="17925" r="5905"/>
          <a:stretch>
            <a:fillRect/>
          </a:stretch>
        </p:blipFill>
        <p:spPr bwMode="auto">
          <a:xfrm>
            <a:off x="0" y="-1251436"/>
            <a:ext cx="12192000" cy="300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文本框 5"/>
          <p:cNvSpPr txBox="1">
            <a:spLocks noChangeArrowheads="1"/>
          </p:cNvSpPr>
          <p:nvPr/>
        </p:nvSpPr>
        <p:spPr bwMode="auto">
          <a:xfrm>
            <a:off x="1690052" y="2661386"/>
            <a:ext cx="88118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5400" dirty="0">
                <a:latin typeface="方正小标宋简体" panose="03000509000000000000" charset="-122"/>
                <a:ea typeface="方正小标宋简体" panose="03000509000000000000" charset="-122"/>
                <a:cs typeface="方正小标宋简体" panose="03000509000000000000" charset="-122"/>
              </a:rPr>
              <a:t>多模态大模型综述</a:t>
            </a:r>
            <a:endParaRPr kumimoji="1" lang="zh-CN" altLang="zh-CN" sz="5400" b="1" dirty="0">
              <a:solidFill>
                <a:schemeClr val="tx1"/>
              </a:solidFill>
              <a:effectLst>
                <a:outerShdw blurRad="38100" dist="38100" dir="2700000" algn="ctr" rotWithShape="0">
                  <a:srgbClr val="000000">
                    <a:alpha val="45000"/>
                  </a:srgbClr>
                </a:outerShdw>
              </a:effectLst>
              <a:latin typeface="方正小标宋简体" panose="03000509000000000000" charset="-122"/>
              <a:ea typeface="方正小标宋简体" panose="03000509000000000000" charset="-122"/>
              <a:cs typeface="方正小标宋简体" panose="03000509000000000000" charset="-122"/>
              <a:sym typeface="+mn-ea"/>
            </a:endParaRPr>
          </a:p>
        </p:txBody>
      </p:sp>
      <p:cxnSp>
        <p:nvCxnSpPr>
          <p:cNvPr id="5" name="直接连接符 25"/>
          <p:cNvCxnSpPr>
            <a:cxnSpLocks noChangeShapeType="1"/>
          </p:cNvCxnSpPr>
          <p:nvPr/>
        </p:nvCxnSpPr>
        <p:spPr bwMode="auto">
          <a:xfrm>
            <a:off x="1795814" y="5478938"/>
            <a:ext cx="8607329" cy="0"/>
          </a:xfrm>
          <a:prstGeom prst="line">
            <a:avLst/>
          </a:prstGeom>
          <a:noFill/>
          <a:ln w="76200">
            <a:solidFill>
              <a:srgbClr val="1B429D"/>
            </a:solidFill>
            <a:round/>
          </a:ln>
          <a:extLst>
            <a:ext uri="{909E8E84-426E-40DD-AFC4-6F175D3DCCD1}">
              <a14:hiddenFill xmlns:a14="http://schemas.microsoft.com/office/drawing/2010/main">
                <a:noFill/>
              </a14:hiddenFill>
            </a:ext>
          </a:extLst>
        </p:spPr>
      </p:cxnSp>
      <p:sp>
        <p:nvSpPr>
          <p:cNvPr id="3" name="文本框 2"/>
          <p:cNvSpPr txBox="1"/>
          <p:nvPr/>
        </p:nvSpPr>
        <p:spPr>
          <a:xfrm>
            <a:off x="3434715" y="5652135"/>
            <a:ext cx="5146675" cy="429895"/>
          </a:xfrm>
          <a:prstGeom prst="rect">
            <a:avLst/>
          </a:prstGeom>
          <a:noFill/>
        </p:spPr>
        <p:txBody>
          <a:bodyPr wrap="square" rtlCol="0">
            <a:spAutoFit/>
          </a:bodyPr>
          <a:lstStyle/>
          <a:p>
            <a:pPr algn="ctr"/>
            <a:r>
              <a:rPr lang="en-US" altLang="zh-CN" sz="2200" b="1"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2023.6/2024.4</a:t>
            </a:r>
            <a:r>
              <a:rPr lang="zh-CN" altLang="en-US" sz="2200" b="1" dirty="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论文</a:t>
            </a:r>
          </a:p>
        </p:txBody>
      </p:sp>
      <p:sp>
        <p:nvSpPr>
          <p:cNvPr id="6" name="文本框 5"/>
          <p:cNvSpPr txBox="1"/>
          <p:nvPr/>
        </p:nvSpPr>
        <p:spPr>
          <a:xfrm>
            <a:off x="828992" y="3960701"/>
            <a:ext cx="10358119" cy="646331"/>
          </a:xfrm>
          <a:prstGeom prst="rect">
            <a:avLst/>
          </a:prstGeom>
          <a:noFill/>
        </p:spPr>
        <p:txBody>
          <a:bodyPr wrap="square" rtlCol="0">
            <a:spAutoFit/>
          </a:bodyPr>
          <a:lstStyle/>
          <a:p>
            <a:pPr algn="ctr"/>
            <a:r>
              <a:rPr lang="en-US" altLang="zh-CN" sz="3600" dirty="0">
                <a:latin typeface="方正小标宋简体" panose="03000509000000000000" charset="-122"/>
                <a:ea typeface="方正小标宋简体" panose="03000509000000000000" charset="-122"/>
                <a:cs typeface="方正小标宋简体" panose="03000509000000000000" charset="-122"/>
              </a:rPr>
              <a:t>A Survey on Multimodal Large Language Models</a:t>
            </a:r>
            <a:endParaRPr lang="zh-CN" altLang="en-US" sz="3600" dirty="0">
              <a:latin typeface="方正小标宋简体" panose="03000509000000000000" charset="-122"/>
              <a:ea typeface="方正小标宋简体" panose="03000509000000000000" charset="-122"/>
              <a:cs typeface="方正小标宋简体" panose="03000509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a:xfrm>
            <a:off x="802885" y="494269"/>
            <a:ext cx="8374734" cy="628561"/>
          </a:xfrm>
        </p:spPr>
        <p:txBody>
          <a:bodyPr>
            <a:normAutofit/>
          </a:bodyPr>
          <a:lstStyle/>
          <a:p>
            <a:r>
              <a:rPr lang="en-US" altLang="zh-CN" sz="1800" dirty="0" err="1"/>
              <a:t>LLaVA-Medd</a:t>
            </a:r>
            <a:r>
              <a:rPr lang="en-US" altLang="zh-CN" sz="1800" dirty="0"/>
              <a:t>: Training a Large Language-and-Vision Assistant for Biomedicine in One Day</a:t>
            </a:r>
          </a:p>
          <a:p>
            <a:endParaRPr lang="zh-CN" altLang="en-US" sz="1800" dirty="0"/>
          </a:p>
        </p:txBody>
      </p:sp>
      <p:pic>
        <p:nvPicPr>
          <p:cNvPr id="4" name="图片 3">
            <a:extLst>
              <a:ext uri="{FF2B5EF4-FFF2-40B4-BE49-F238E27FC236}">
                <a16:creationId xmlns:a16="http://schemas.microsoft.com/office/drawing/2014/main" id="{A17E6238-1601-4EFA-B88A-8E448661D43E}"/>
              </a:ext>
            </a:extLst>
          </p:cNvPr>
          <p:cNvPicPr>
            <a:picLocks noChangeAspect="1"/>
          </p:cNvPicPr>
          <p:nvPr/>
        </p:nvPicPr>
        <p:blipFill>
          <a:blip r:embed="rId3"/>
          <a:stretch>
            <a:fillRect/>
          </a:stretch>
        </p:blipFill>
        <p:spPr>
          <a:xfrm>
            <a:off x="100853" y="1638798"/>
            <a:ext cx="6983001" cy="3489511"/>
          </a:xfrm>
          <a:prstGeom prst="rect">
            <a:avLst/>
          </a:prstGeom>
        </p:spPr>
      </p:pic>
      <p:sp>
        <p:nvSpPr>
          <p:cNvPr id="7" name="矩形 6">
            <a:extLst>
              <a:ext uri="{FF2B5EF4-FFF2-40B4-BE49-F238E27FC236}">
                <a16:creationId xmlns:a16="http://schemas.microsoft.com/office/drawing/2014/main" id="{F4E9F9AA-B899-4748-946C-3732F2A1D6DF}"/>
              </a:ext>
            </a:extLst>
          </p:cNvPr>
          <p:cNvSpPr/>
          <p:nvPr/>
        </p:nvSpPr>
        <p:spPr>
          <a:xfrm>
            <a:off x="7274859" y="1638798"/>
            <a:ext cx="4917141" cy="4618572"/>
          </a:xfrm>
          <a:prstGeom prst="rect">
            <a:avLst/>
          </a:prstGeom>
        </p:spPr>
        <p:txBody>
          <a:bodyPr wrap="square">
            <a:spAutoFit/>
          </a:bodyPr>
          <a:lstStyle/>
          <a:p>
            <a:pPr>
              <a:lnSpc>
                <a:spcPct val="150000"/>
              </a:lnSpc>
              <a:buFont typeface="Arial" panose="020B0604020202020204" pitchFamily="34" charset="0"/>
              <a:buChar char="•"/>
            </a:pPr>
            <a:r>
              <a:rPr lang="zh-CN" altLang="en-US" b="1" dirty="0">
                <a:solidFill>
                  <a:srgbClr val="0D0D0D"/>
                </a:solidFill>
                <a:latin typeface="Söhne"/>
              </a:rPr>
              <a:t>阶段 </a:t>
            </a:r>
            <a:r>
              <a:rPr lang="en-US" altLang="zh-CN" b="1" dirty="0">
                <a:solidFill>
                  <a:srgbClr val="0D0D0D"/>
                </a:solidFill>
                <a:latin typeface="Söhne"/>
              </a:rPr>
              <a:t>1</a:t>
            </a:r>
            <a:r>
              <a:rPr lang="zh-CN" altLang="en-US" b="1" dirty="0">
                <a:solidFill>
                  <a:srgbClr val="0D0D0D"/>
                </a:solidFill>
                <a:latin typeface="Söhne"/>
              </a:rPr>
              <a:t>（可选）</a:t>
            </a:r>
            <a:r>
              <a:rPr lang="zh-CN" altLang="en-US" dirty="0">
                <a:solidFill>
                  <a:srgbClr val="0D0D0D"/>
                </a:solidFill>
                <a:latin typeface="Söhne"/>
              </a:rPr>
              <a:t>：医学概念特征对齐（</a:t>
            </a:r>
            <a:r>
              <a:rPr lang="en-US" altLang="zh-CN" dirty="0">
                <a:solidFill>
                  <a:srgbClr val="0D0D0D"/>
                </a:solidFill>
                <a:latin typeface="Söhne"/>
              </a:rPr>
              <a:t>Medical Concept Alignment</a:t>
            </a:r>
            <a:r>
              <a:rPr lang="zh-CN" altLang="en-US" dirty="0">
                <a:solidFill>
                  <a:srgbClr val="0D0D0D"/>
                </a:solidFill>
                <a:latin typeface="Söhne"/>
              </a:rPr>
              <a:t>），这一阶段使用</a:t>
            </a:r>
            <a:r>
              <a:rPr lang="en-US" altLang="zh-CN" dirty="0">
                <a:solidFill>
                  <a:srgbClr val="0D0D0D"/>
                </a:solidFill>
                <a:latin typeface="Söhne"/>
              </a:rPr>
              <a:t>600K</a:t>
            </a:r>
            <a:r>
              <a:rPr lang="zh-CN" altLang="en-US" dirty="0">
                <a:solidFill>
                  <a:srgbClr val="0D0D0D"/>
                </a:solidFill>
                <a:latin typeface="Söhne"/>
              </a:rPr>
              <a:t>样本进行了</a:t>
            </a:r>
            <a:r>
              <a:rPr lang="en-US" altLang="zh-CN" dirty="0">
                <a:solidFill>
                  <a:srgbClr val="0D0D0D"/>
                </a:solidFill>
                <a:latin typeface="Söhne"/>
              </a:rPr>
              <a:t>1</a:t>
            </a:r>
            <a:r>
              <a:rPr lang="zh-CN" altLang="en-US" dirty="0">
                <a:solidFill>
                  <a:srgbClr val="0D0D0D"/>
                </a:solidFill>
                <a:latin typeface="Söhne"/>
              </a:rPr>
              <a:t>个</a:t>
            </a:r>
            <a:r>
              <a:rPr lang="en-US" altLang="zh-CN" dirty="0">
                <a:solidFill>
                  <a:srgbClr val="0D0D0D"/>
                </a:solidFill>
                <a:latin typeface="Söhne"/>
              </a:rPr>
              <a:t>epoch</a:t>
            </a:r>
            <a:r>
              <a:rPr lang="zh-CN" altLang="en-US" dirty="0">
                <a:solidFill>
                  <a:srgbClr val="0D0D0D"/>
                </a:solidFill>
                <a:latin typeface="Söhne"/>
              </a:rPr>
              <a:t>的训练，用时</a:t>
            </a:r>
            <a:r>
              <a:rPr lang="en-US" altLang="zh-CN" dirty="0">
                <a:solidFill>
                  <a:srgbClr val="0D0D0D"/>
                </a:solidFill>
                <a:latin typeface="Söhne"/>
              </a:rPr>
              <a:t>7</a:t>
            </a:r>
            <a:r>
              <a:rPr lang="zh-CN" altLang="en-US" dirty="0">
                <a:solidFill>
                  <a:srgbClr val="0D0D0D"/>
                </a:solidFill>
                <a:latin typeface="Söhne"/>
              </a:rPr>
              <a:t>小时。这一阶段的目的是将生物医学的视觉概念与文本词嵌入在预训练的语言模型中对齐。这有助于模型理解和处理专业的生物医学术语和概念。</a:t>
            </a:r>
          </a:p>
          <a:p>
            <a:pPr>
              <a:lnSpc>
                <a:spcPct val="150000"/>
              </a:lnSpc>
              <a:buFont typeface="Arial" panose="020B0604020202020204" pitchFamily="34" charset="0"/>
              <a:buChar char="•"/>
            </a:pPr>
            <a:r>
              <a:rPr lang="zh-CN" altLang="en-US" b="1" dirty="0">
                <a:solidFill>
                  <a:srgbClr val="0D0D0D"/>
                </a:solidFill>
                <a:latin typeface="Söhne"/>
              </a:rPr>
              <a:t>阶段 </a:t>
            </a:r>
            <a:r>
              <a:rPr lang="en-US" altLang="zh-CN" b="1" dirty="0">
                <a:solidFill>
                  <a:srgbClr val="0D0D0D"/>
                </a:solidFill>
                <a:latin typeface="Söhne"/>
              </a:rPr>
              <a:t>2</a:t>
            </a:r>
            <a:r>
              <a:rPr lang="zh-CN" altLang="en-US" dirty="0">
                <a:solidFill>
                  <a:srgbClr val="0D0D0D"/>
                </a:solidFill>
                <a:latin typeface="Söhne"/>
              </a:rPr>
              <a:t>：医学指令调整（</a:t>
            </a:r>
            <a:r>
              <a:rPr lang="en-US" altLang="zh-CN" dirty="0">
                <a:solidFill>
                  <a:srgbClr val="0D0D0D"/>
                </a:solidFill>
                <a:latin typeface="Söhne"/>
              </a:rPr>
              <a:t>Medical Instruction Tuning</a:t>
            </a:r>
            <a:r>
              <a:rPr lang="zh-CN" altLang="en-US" dirty="0">
                <a:solidFill>
                  <a:srgbClr val="0D0D0D"/>
                </a:solidFill>
                <a:latin typeface="Söhne"/>
              </a:rPr>
              <a:t>），在此阶段，使用</a:t>
            </a:r>
            <a:r>
              <a:rPr lang="en-US" altLang="zh-CN" dirty="0">
                <a:solidFill>
                  <a:srgbClr val="0D0D0D"/>
                </a:solidFill>
                <a:latin typeface="Söhne"/>
              </a:rPr>
              <a:t>60K</a:t>
            </a:r>
            <a:r>
              <a:rPr lang="zh-CN" altLang="en-US" dirty="0">
                <a:solidFill>
                  <a:srgbClr val="0D0D0D"/>
                </a:solidFill>
                <a:latin typeface="Söhne"/>
              </a:rPr>
              <a:t>样本进行了</a:t>
            </a:r>
            <a:r>
              <a:rPr lang="en-US" altLang="zh-CN" dirty="0">
                <a:solidFill>
                  <a:srgbClr val="0D0D0D"/>
                </a:solidFill>
                <a:latin typeface="Söhne"/>
              </a:rPr>
              <a:t>3</a:t>
            </a:r>
            <a:r>
              <a:rPr lang="zh-CN" altLang="en-US" dirty="0">
                <a:solidFill>
                  <a:srgbClr val="0D0D0D"/>
                </a:solidFill>
                <a:latin typeface="Söhne"/>
              </a:rPr>
              <a:t>个</a:t>
            </a:r>
            <a:r>
              <a:rPr lang="en-US" altLang="zh-CN" dirty="0">
                <a:solidFill>
                  <a:srgbClr val="0D0D0D"/>
                </a:solidFill>
                <a:latin typeface="Söhne"/>
              </a:rPr>
              <a:t>epochs</a:t>
            </a:r>
            <a:r>
              <a:rPr lang="zh-CN" altLang="en-US" dirty="0">
                <a:solidFill>
                  <a:srgbClr val="0D0D0D"/>
                </a:solidFill>
                <a:latin typeface="Söhne"/>
              </a:rPr>
              <a:t>的训练，用时</a:t>
            </a:r>
            <a:r>
              <a:rPr lang="en-US" altLang="zh-CN" dirty="0">
                <a:solidFill>
                  <a:srgbClr val="0D0D0D"/>
                </a:solidFill>
                <a:latin typeface="Söhne"/>
              </a:rPr>
              <a:t>8</a:t>
            </a:r>
            <a:r>
              <a:rPr lang="zh-CN" altLang="en-US" dirty="0">
                <a:solidFill>
                  <a:srgbClr val="0D0D0D"/>
                </a:solidFill>
                <a:latin typeface="Söhne"/>
              </a:rPr>
              <a:t>小时。这一阶段旨在使模型能够遵循多样的指令并在对话方式中完成任务，例如回答关于生物医学图像的问题。</a:t>
            </a:r>
            <a:endParaRPr lang="zh-CN" altLang="en-US" b="0" i="0" dirty="0">
              <a:solidFill>
                <a:srgbClr val="0D0D0D"/>
              </a:solidFill>
              <a:effectLst/>
              <a:latin typeface="Söhne"/>
            </a:endParaRPr>
          </a:p>
        </p:txBody>
      </p:sp>
    </p:spTree>
    <p:extLst>
      <p:ext uri="{BB962C8B-B14F-4D97-AF65-F5344CB8AC3E}">
        <p14:creationId xmlns:p14="http://schemas.microsoft.com/office/powerpoint/2010/main" val="331514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A1661D5-7A5A-4ACF-9A62-48F8DE6959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11</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4" name="内容占位符 3">
            <a:extLst>
              <a:ext uri="{FF2B5EF4-FFF2-40B4-BE49-F238E27FC236}">
                <a16:creationId xmlns:a16="http://schemas.microsoft.com/office/drawing/2014/main" id="{A21CA700-72F4-4D7F-A4EA-7FA21EBF49D9}"/>
              </a:ext>
            </a:extLst>
          </p:cNvPr>
          <p:cNvSpPr>
            <a:spLocks noGrp="1"/>
          </p:cNvSpPr>
          <p:nvPr>
            <p:ph sz="quarter" idx="13"/>
          </p:nvPr>
        </p:nvSpPr>
        <p:spPr/>
        <p:txBody>
          <a:bodyPr/>
          <a:lstStyle/>
          <a:p>
            <a:r>
              <a:rPr lang="zh-CN" altLang="en-US" dirty="0"/>
              <a:t>训练数据集与评估数据集</a:t>
            </a:r>
          </a:p>
        </p:txBody>
      </p:sp>
      <p:pic>
        <p:nvPicPr>
          <p:cNvPr id="1026" name="Picture 2" descr="llava_med_dataset.png">
            <a:extLst>
              <a:ext uri="{FF2B5EF4-FFF2-40B4-BE49-F238E27FC236}">
                <a16:creationId xmlns:a16="http://schemas.microsoft.com/office/drawing/2014/main" id="{98C0DB68-B765-4C69-9AE6-EFE6BB98A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73" y="1354558"/>
            <a:ext cx="5317100" cy="364774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7539D0F2-48DF-4B82-B600-BC603F141B60}"/>
              </a:ext>
            </a:extLst>
          </p:cNvPr>
          <p:cNvSpPr/>
          <p:nvPr/>
        </p:nvSpPr>
        <p:spPr>
          <a:xfrm>
            <a:off x="439636" y="5288505"/>
            <a:ext cx="5645727" cy="1323439"/>
          </a:xfrm>
          <a:prstGeom prst="rect">
            <a:avLst/>
          </a:prstGeom>
        </p:spPr>
        <p:txBody>
          <a:bodyPr wrap="square">
            <a:spAutoFit/>
          </a:bodyPr>
          <a:lstStyle/>
          <a:p>
            <a:r>
              <a:rPr lang="en-US" altLang="zh-CN" sz="2000" b="1" dirty="0">
                <a:solidFill>
                  <a:srgbClr val="0D0D0D"/>
                </a:solidFill>
                <a:latin typeface="Söhne"/>
              </a:rPr>
              <a:t>PMC-15M</a:t>
            </a:r>
            <a:r>
              <a:rPr lang="en-US" altLang="zh-CN" sz="2000" dirty="0">
                <a:solidFill>
                  <a:srgbClr val="0D0D0D"/>
                </a:solidFill>
                <a:latin typeface="Söhne"/>
              </a:rPr>
              <a:t>: </a:t>
            </a:r>
            <a:r>
              <a:rPr lang="zh-CN" altLang="en-US" sz="2000" dirty="0">
                <a:solidFill>
                  <a:srgbClr val="0D0D0D"/>
                </a:solidFill>
                <a:latin typeface="Söhne"/>
              </a:rPr>
              <a:t>这是从</a:t>
            </a:r>
            <a:r>
              <a:rPr lang="en-US" altLang="zh-CN" sz="2000" dirty="0">
                <a:solidFill>
                  <a:srgbClr val="0D0D0D"/>
                </a:solidFill>
                <a:latin typeface="Söhne"/>
              </a:rPr>
              <a:t>PubMed Central</a:t>
            </a:r>
            <a:r>
              <a:rPr lang="zh-CN" altLang="en-US" sz="2000" dirty="0">
                <a:solidFill>
                  <a:srgbClr val="0D0D0D"/>
                </a:solidFill>
                <a:latin typeface="Söhne"/>
              </a:rPr>
              <a:t>提取的，包含约</a:t>
            </a:r>
            <a:r>
              <a:rPr lang="en-US" altLang="zh-CN" sz="2000" dirty="0">
                <a:solidFill>
                  <a:srgbClr val="0D0D0D"/>
                </a:solidFill>
                <a:latin typeface="Söhne"/>
              </a:rPr>
              <a:t>1500</a:t>
            </a:r>
            <a:r>
              <a:rPr lang="zh-CN" altLang="en-US" sz="2000" dirty="0">
                <a:solidFill>
                  <a:srgbClr val="0D0D0D"/>
                </a:solidFill>
                <a:latin typeface="Söhne"/>
              </a:rPr>
              <a:t>万个生物医学图像和对应说明（</a:t>
            </a:r>
            <a:r>
              <a:rPr lang="en-US" altLang="zh-CN" sz="2000" dirty="0">
                <a:solidFill>
                  <a:srgbClr val="0D0D0D"/>
                </a:solidFill>
                <a:latin typeface="Söhne"/>
              </a:rPr>
              <a:t>caption</a:t>
            </a:r>
            <a:r>
              <a:rPr lang="zh-CN" altLang="en-US" sz="2000" dirty="0">
                <a:solidFill>
                  <a:srgbClr val="0D0D0D"/>
                </a:solidFill>
                <a:latin typeface="Söhne"/>
              </a:rPr>
              <a:t>）的大型数据集。这个数据集涵盖了广泛的图像类型，提供了丰富的生物医学视觉和文本信息。</a:t>
            </a:r>
            <a:endParaRPr lang="zh-CN" altLang="en-US" sz="2000" b="0" i="0" dirty="0">
              <a:solidFill>
                <a:srgbClr val="0D0D0D"/>
              </a:solidFill>
              <a:effectLst/>
              <a:latin typeface="Söhne"/>
            </a:endParaRPr>
          </a:p>
        </p:txBody>
      </p:sp>
      <p:sp>
        <p:nvSpPr>
          <p:cNvPr id="9" name="矩形 8">
            <a:extLst>
              <a:ext uri="{FF2B5EF4-FFF2-40B4-BE49-F238E27FC236}">
                <a16:creationId xmlns:a16="http://schemas.microsoft.com/office/drawing/2014/main" id="{FF73C60D-2D44-422D-9531-0F5532034D7A}"/>
              </a:ext>
            </a:extLst>
          </p:cNvPr>
          <p:cNvSpPr/>
          <p:nvPr/>
        </p:nvSpPr>
        <p:spPr>
          <a:xfrm>
            <a:off x="6676099" y="3155646"/>
            <a:ext cx="5076265" cy="3693319"/>
          </a:xfrm>
          <a:prstGeom prst="rect">
            <a:avLst/>
          </a:prstGeom>
        </p:spPr>
        <p:txBody>
          <a:bodyPr wrap="square">
            <a:spAutoFit/>
          </a:bodyPr>
          <a:lstStyle/>
          <a:p>
            <a:r>
              <a:rPr lang="zh-CN" altLang="en-US" b="1" dirty="0">
                <a:solidFill>
                  <a:srgbClr val="0D0D0D"/>
                </a:solidFill>
                <a:latin typeface="Söhne"/>
              </a:rPr>
              <a:t>测试数据集</a:t>
            </a:r>
            <a:r>
              <a:rPr lang="zh-CN" altLang="en-US" dirty="0">
                <a:solidFill>
                  <a:srgbClr val="0D0D0D"/>
                </a:solidFill>
                <a:latin typeface="Söhne"/>
              </a:rPr>
              <a:t>：</a:t>
            </a:r>
          </a:p>
          <a:p>
            <a:pPr>
              <a:buFont typeface="Arial" panose="020B0604020202020204" pitchFamily="34" charset="0"/>
              <a:buChar char="•"/>
            </a:pPr>
            <a:r>
              <a:rPr lang="en-US" altLang="zh-CN" b="1" dirty="0">
                <a:solidFill>
                  <a:srgbClr val="0D0D0D"/>
                </a:solidFill>
                <a:latin typeface="Söhne"/>
              </a:rPr>
              <a:t>Medical Visual Chat</a:t>
            </a:r>
            <a:r>
              <a:rPr lang="en-US" altLang="zh-CN" dirty="0">
                <a:solidFill>
                  <a:srgbClr val="0D0D0D"/>
                </a:solidFill>
                <a:latin typeface="Söhne"/>
              </a:rPr>
              <a:t>: </a:t>
            </a:r>
            <a:r>
              <a:rPr lang="zh-CN" altLang="en-US" dirty="0">
                <a:solidFill>
                  <a:srgbClr val="0D0D0D"/>
                </a:solidFill>
                <a:latin typeface="Söhne"/>
              </a:rPr>
              <a:t>这可能是一个包含图像和对应的对话记录的数据集，用于评估模型在生物医学视觉对话场景下的表现。</a:t>
            </a:r>
          </a:p>
          <a:p>
            <a:pPr>
              <a:buFont typeface="Arial" panose="020B0604020202020204" pitchFamily="34" charset="0"/>
              <a:buChar char="•"/>
            </a:pPr>
            <a:r>
              <a:rPr lang="en-US" altLang="zh-CN" b="1" dirty="0">
                <a:solidFill>
                  <a:srgbClr val="0D0D0D"/>
                </a:solidFill>
                <a:latin typeface="Söhne"/>
              </a:rPr>
              <a:t>Medical VQA (Visual Question Answering) </a:t>
            </a:r>
            <a:r>
              <a:rPr lang="zh-CN" altLang="en-US" b="1" dirty="0">
                <a:solidFill>
                  <a:srgbClr val="0D0D0D"/>
                </a:solidFill>
                <a:latin typeface="Söhne"/>
              </a:rPr>
              <a:t>数据集</a:t>
            </a:r>
            <a:r>
              <a:rPr lang="zh-CN" altLang="en-US" dirty="0">
                <a:solidFill>
                  <a:srgbClr val="0D0D0D"/>
                </a:solidFill>
                <a:latin typeface="Söhne"/>
              </a:rPr>
              <a:t>，包括三个子数据集：</a:t>
            </a:r>
          </a:p>
          <a:p>
            <a:pPr marL="742950" lvl="1" indent="-285750">
              <a:buFont typeface="Arial" panose="020B0604020202020204" pitchFamily="34" charset="0"/>
              <a:buChar char="•"/>
            </a:pPr>
            <a:r>
              <a:rPr lang="en-US" altLang="zh-CN" b="1" dirty="0">
                <a:solidFill>
                  <a:srgbClr val="0D0D0D"/>
                </a:solidFill>
                <a:latin typeface="Söhne"/>
              </a:rPr>
              <a:t>VQA-Radiology</a:t>
            </a:r>
            <a:r>
              <a:rPr lang="en-US" altLang="zh-CN" dirty="0">
                <a:solidFill>
                  <a:srgbClr val="0D0D0D"/>
                </a:solidFill>
                <a:latin typeface="Söhne"/>
              </a:rPr>
              <a:t>: </a:t>
            </a:r>
            <a:r>
              <a:rPr lang="zh-CN" altLang="en-US" dirty="0">
                <a:solidFill>
                  <a:srgbClr val="0D0D0D"/>
                </a:solidFill>
                <a:latin typeface="Söhne"/>
              </a:rPr>
              <a:t>专注于放射学图像（例如</a:t>
            </a:r>
            <a:r>
              <a:rPr lang="en-US" altLang="zh-CN" dirty="0">
                <a:solidFill>
                  <a:srgbClr val="0D0D0D"/>
                </a:solidFill>
                <a:latin typeface="Söhne"/>
              </a:rPr>
              <a:t>X</a:t>
            </a:r>
            <a:r>
              <a:rPr lang="zh-CN" altLang="en-US" dirty="0">
                <a:solidFill>
                  <a:srgbClr val="0D0D0D"/>
                </a:solidFill>
                <a:latin typeface="Söhne"/>
              </a:rPr>
              <a:t>光、</a:t>
            </a:r>
            <a:r>
              <a:rPr lang="en-US" altLang="zh-CN" dirty="0">
                <a:solidFill>
                  <a:srgbClr val="0D0D0D"/>
                </a:solidFill>
                <a:latin typeface="Söhne"/>
              </a:rPr>
              <a:t>CT</a:t>
            </a:r>
            <a:r>
              <a:rPr lang="zh-CN" altLang="en-US" dirty="0">
                <a:solidFill>
                  <a:srgbClr val="0D0D0D"/>
                </a:solidFill>
                <a:latin typeface="Söhne"/>
              </a:rPr>
              <a:t>扫描等）的视觉问答数据集。</a:t>
            </a:r>
          </a:p>
          <a:p>
            <a:pPr marL="742950" lvl="1" indent="-285750">
              <a:buFont typeface="Arial" panose="020B0604020202020204" pitchFamily="34" charset="0"/>
              <a:buChar char="•"/>
            </a:pPr>
            <a:r>
              <a:rPr lang="en-US" altLang="zh-CN" b="1" dirty="0">
                <a:solidFill>
                  <a:srgbClr val="0D0D0D"/>
                </a:solidFill>
                <a:latin typeface="Söhne"/>
              </a:rPr>
              <a:t>SLAKE</a:t>
            </a:r>
            <a:r>
              <a:rPr lang="en-US" altLang="zh-CN" dirty="0">
                <a:solidFill>
                  <a:srgbClr val="0D0D0D"/>
                </a:solidFill>
                <a:latin typeface="Söhne"/>
              </a:rPr>
              <a:t>: </a:t>
            </a:r>
            <a:r>
              <a:rPr lang="zh-CN" altLang="en-US" dirty="0">
                <a:solidFill>
                  <a:srgbClr val="0D0D0D"/>
                </a:solidFill>
                <a:latin typeface="Söhne"/>
              </a:rPr>
              <a:t>包含多种生物医学图像和相关问题的数据集，可能关注的是不同于放射学的其他生物医学图像类型。</a:t>
            </a:r>
          </a:p>
          <a:p>
            <a:pPr marL="742950" lvl="1" indent="-285750">
              <a:buFont typeface="Arial" panose="020B0604020202020204" pitchFamily="34" charset="0"/>
              <a:buChar char="•"/>
            </a:pPr>
            <a:r>
              <a:rPr lang="en-US" altLang="zh-CN" b="1" dirty="0">
                <a:solidFill>
                  <a:srgbClr val="0D0D0D"/>
                </a:solidFill>
                <a:latin typeface="Söhne"/>
              </a:rPr>
              <a:t>Pathology-VQA</a:t>
            </a:r>
            <a:r>
              <a:rPr lang="en-US" altLang="zh-CN" dirty="0">
                <a:solidFill>
                  <a:srgbClr val="0D0D0D"/>
                </a:solidFill>
                <a:latin typeface="Söhne"/>
              </a:rPr>
              <a:t>: </a:t>
            </a:r>
            <a:r>
              <a:rPr lang="zh-CN" altLang="en-US" dirty="0">
                <a:solidFill>
                  <a:srgbClr val="0D0D0D"/>
                </a:solidFill>
                <a:latin typeface="Söhne"/>
              </a:rPr>
              <a:t>病理学视觉问答数据集，专注于病理学图像，如组织切片等。</a:t>
            </a:r>
            <a:endParaRPr lang="zh-CN" altLang="en-US" b="0" i="0" dirty="0">
              <a:solidFill>
                <a:srgbClr val="0D0D0D"/>
              </a:solidFill>
              <a:effectLst/>
              <a:latin typeface="Söhne"/>
            </a:endParaRPr>
          </a:p>
        </p:txBody>
      </p:sp>
      <p:pic>
        <p:nvPicPr>
          <p:cNvPr id="10" name="图片 9">
            <a:extLst>
              <a:ext uri="{FF2B5EF4-FFF2-40B4-BE49-F238E27FC236}">
                <a16:creationId xmlns:a16="http://schemas.microsoft.com/office/drawing/2014/main" id="{E4053F7A-E783-48DF-BC2D-3B7BC931C0CF}"/>
              </a:ext>
            </a:extLst>
          </p:cNvPr>
          <p:cNvPicPr>
            <a:picLocks noChangeAspect="1"/>
          </p:cNvPicPr>
          <p:nvPr/>
        </p:nvPicPr>
        <p:blipFill>
          <a:blip r:embed="rId4"/>
          <a:stretch>
            <a:fillRect/>
          </a:stretch>
        </p:blipFill>
        <p:spPr>
          <a:xfrm>
            <a:off x="6151096" y="1309826"/>
            <a:ext cx="5915008" cy="1470633"/>
          </a:xfrm>
          <a:prstGeom prst="rect">
            <a:avLst/>
          </a:prstGeom>
        </p:spPr>
      </p:pic>
    </p:spTree>
    <p:extLst>
      <p:ext uri="{BB962C8B-B14F-4D97-AF65-F5344CB8AC3E}">
        <p14:creationId xmlns:p14="http://schemas.microsoft.com/office/powerpoint/2010/main" val="344214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效果对比</a:t>
            </a:r>
          </a:p>
        </p:txBody>
      </p:sp>
      <p:pic>
        <p:nvPicPr>
          <p:cNvPr id="2050" name="Picture 2" descr="llava_med_chat_example1.png">
            <a:extLst>
              <a:ext uri="{FF2B5EF4-FFF2-40B4-BE49-F238E27FC236}">
                <a16:creationId xmlns:a16="http://schemas.microsoft.com/office/drawing/2014/main" id="{CF246FB3-ED3D-40DE-84F3-7B1B19749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042" y="1077302"/>
            <a:ext cx="7609915" cy="57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18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75925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endParaRPr lang="zh-CN" altLang="en-US" dirty="0"/>
          </a:p>
        </p:txBody>
      </p:sp>
    </p:spTree>
    <p:extLst>
      <p:ext uri="{BB962C8B-B14F-4D97-AF65-F5344CB8AC3E}">
        <p14:creationId xmlns:p14="http://schemas.microsoft.com/office/powerpoint/2010/main" val="128474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目录</a:t>
            </a:r>
          </a:p>
        </p:txBody>
      </p:sp>
      <p:sp>
        <p:nvSpPr>
          <p:cNvPr id="2" name="文本框 1">
            <a:extLst>
              <a:ext uri="{FF2B5EF4-FFF2-40B4-BE49-F238E27FC236}">
                <a16:creationId xmlns:a16="http://schemas.microsoft.com/office/drawing/2014/main" id="{DB8C077C-1412-4BCF-97C0-6631B9754364}"/>
              </a:ext>
            </a:extLst>
          </p:cNvPr>
          <p:cNvSpPr txBox="1"/>
          <p:nvPr/>
        </p:nvSpPr>
        <p:spPr>
          <a:xfrm>
            <a:off x="4227156" y="2355365"/>
            <a:ext cx="2766427" cy="3247877"/>
          </a:xfrm>
          <a:prstGeom prst="rect">
            <a:avLst/>
          </a:prstGeom>
          <a:noFill/>
        </p:spPr>
        <p:txBody>
          <a:bodyPr wrap="square" rtlCol="0">
            <a:spAutoFit/>
          </a:bodyPr>
          <a:lstStyle/>
          <a:p>
            <a:pPr marL="342900" indent="-342900">
              <a:lnSpc>
                <a:spcPct val="150000"/>
              </a:lnSpc>
              <a:buFont typeface="+mj-lt"/>
              <a:buAutoNum type="arabicPeriod"/>
            </a:pPr>
            <a:r>
              <a:rPr lang="zh-CN" altLang="en-US" sz="2800" b="1" dirty="0">
                <a:latin typeface="+mj-ea"/>
                <a:ea typeface="+mj-ea"/>
              </a:rPr>
              <a:t>哪些方面可以进一步改进与拓展</a:t>
            </a:r>
            <a:endParaRPr lang="en-US" altLang="zh-CN" sz="2800" b="1" dirty="0">
              <a:latin typeface="+mj-ea"/>
              <a:ea typeface="+mj-ea"/>
            </a:endParaRPr>
          </a:p>
          <a:p>
            <a:pPr marL="342900" indent="-342900">
              <a:lnSpc>
                <a:spcPct val="150000"/>
              </a:lnSpc>
              <a:buFont typeface="+mj-lt"/>
              <a:buAutoNum type="arabicPeriod"/>
            </a:pPr>
            <a:r>
              <a:rPr lang="zh-CN" altLang="en-US" sz="2800" b="1" dirty="0">
                <a:latin typeface="+mj-ea"/>
                <a:ea typeface="+mj-ea"/>
              </a:rPr>
              <a:t>如何缓解多模态幻觉问题</a:t>
            </a:r>
            <a:endParaRPr lang="en-US" altLang="zh-CN" sz="2800" b="1" dirty="0">
              <a:latin typeface="+mj-ea"/>
              <a:ea typeface="+mj-ea"/>
            </a:endParaRPr>
          </a:p>
        </p:txBody>
      </p:sp>
      <p:sp>
        <p:nvSpPr>
          <p:cNvPr id="6" name="文本框 5">
            <a:extLst>
              <a:ext uri="{FF2B5EF4-FFF2-40B4-BE49-F238E27FC236}">
                <a16:creationId xmlns:a16="http://schemas.microsoft.com/office/drawing/2014/main" id="{71FEE800-B236-4093-A0B3-B2479FC7CA9E}"/>
              </a:ext>
            </a:extLst>
          </p:cNvPr>
          <p:cNvSpPr txBox="1"/>
          <p:nvPr/>
        </p:nvSpPr>
        <p:spPr>
          <a:xfrm>
            <a:off x="394032" y="2355364"/>
            <a:ext cx="3477978" cy="2601546"/>
          </a:xfrm>
          <a:prstGeom prst="rect">
            <a:avLst/>
          </a:prstGeom>
          <a:noFill/>
        </p:spPr>
        <p:txBody>
          <a:bodyPr wrap="square" rtlCol="0">
            <a:spAutoFit/>
          </a:bodyPr>
          <a:lstStyle/>
          <a:p>
            <a:pPr marL="342900" indent="-342900">
              <a:lnSpc>
                <a:spcPct val="150000"/>
              </a:lnSpc>
              <a:buFont typeface="+mj-lt"/>
              <a:buAutoNum type="arabicPeriod"/>
            </a:pPr>
            <a:r>
              <a:rPr lang="en-US" altLang="zh-CN" sz="2800" b="1" dirty="0">
                <a:latin typeface="+mj-ea"/>
                <a:ea typeface="+mj-ea"/>
              </a:rPr>
              <a:t>MLLMs </a:t>
            </a:r>
            <a:r>
              <a:rPr lang="zh-CN" altLang="en-US" sz="2800" b="1" dirty="0">
                <a:latin typeface="+mj-ea"/>
                <a:ea typeface="+mj-ea"/>
              </a:rPr>
              <a:t>的主流架构</a:t>
            </a:r>
            <a:endParaRPr lang="en-US" altLang="zh-CN" sz="2800" b="1" dirty="0">
              <a:latin typeface="+mj-ea"/>
              <a:ea typeface="+mj-ea"/>
            </a:endParaRPr>
          </a:p>
          <a:p>
            <a:pPr marL="342900" indent="-342900">
              <a:lnSpc>
                <a:spcPct val="150000"/>
              </a:lnSpc>
              <a:buFont typeface="+mj-lt"/>
              <a:buAutoNum type="arabicPeriod"/>
            </a:pPr>
            <a:r>
              <a:rPr lang="zh-CN" altLang="en-US" sz="2800" b="1" dirty="0">
                <a:latin typeface="+mj-ea"/>
                <a:ea typeface="+mj-ea"/>
              </a:rPr>
              <a:t>训练方式与数据集</a:t>
            </a:r>
            <a:endParaRPr lang="en-US" altLang="zh-CN" sz="2800" b="1" dirty="0">
              <a:latin typeface="+mj-ea"/>
              <a:ea typeface="+mj-ea"/>
            </a:endParaRPr>
          </a:p>
          <a:p>
            <a:pPr marL="342900" indent="-342900">
              <a:lnSpc>
                <a:spcPct val="150000"/>
              </a:lnSpc>
              <a:buFont typeface="+mj-lt"/>
              <a:buAutoNum type="arabicPeriod"/>
            </a:pPr>
            <a:r>
              <a:rPr lang="zh-CN" altLang="en-US" sz="2800" b="1" dirty="0">
                <a:latin typeface="+mj-ea"/>
                <a:ea typeface="+mj-ea"/>
              </a:rPr>
              <a:t>性能评估方式</a:t>
            </a:r>
            <a:endParaRPr lang="en-US" altLang="zh-CN" sz="2800" b="1" dirty="0">
              <a:latin typeface="+mj-ea"/>
              <a:ea typeface="+mj-ea"/>
            </a:endParaRPr>
          </a:p>
        </p:txBody>
      </p:sp>
      <p:sp>
        <p:nvSpPr>
          <p:cNvPr id="7" name="文本框 6">
            <a:extLst>
              <a:ext uri="{FF2B5EF4-FFF2-40B4-BE49-F238E27FC236}">
                <a16:creationId xmlns:a16="http://schemas.microsoft.com/office/drawing/2014/main" id="{B0306C43-F0C1-4BF3-BF5D-959420B30848}"/>
              </a:ext>
            </a:extLst>
          </p:cNvPr>
          <p:cNvSpPr txBox="1"/>
          <p:nvPr/>
        </p:nvSpPr>
        <p:spPr>
          <a:xfrm>
            <a:off x="7861962" y="2355364"/>
            <a:ext cx="3579928" cy="3894208"/>
          </a:xfrm>
          <a:prstGeom prst="rect">
            <a:avLst/>
          </a:prstGeom>
          <a:noFill/>
        </p:spPr>
        <p:txBody>
          <a:bodyPr wrap="square" rtlCol="0">
            <a:spAutoFit/>
          </a:bodyPr>
          <a:lstStyle/>
          <a:p>
            <a:pPr marL="342900" indent="-342900">
              <a:lnSpc>
                <a:spcPct val="150000"/>
              </a:lnSpc>
              <a:buFont typeface="+mj-lt"/>
              <a:buAutoNum type="arabicPeriod"/>
            </a:pPr>
            <a:r>
              <a:rPr lang="en-US" altLang="zh-CN" sz="2800" b="1" dirty="0">
                <a:latin typeface="+mj-ea"/>
                <a:ea typeface="+mj-ea"/>
              </a:rPr>
              <a:t>MICL</a:t>
            </a:r>
          </a:p>
          <a:p>
            <a:pPr marL="342900" indent="-342900">
              <a:lnSpc>
                <a:spcPct val="150000"/>
              </a:lnSpc>
              <a:buFont typeface="+mj-lt"/>
              <a:buAutoNum type="arabicPeriod"/>
            </a:pPr>
            <a:r>
              <a:rPr lang="en-US" altLang="zh-CN" sz="2800" b="1" dirty="0">
                <a:latin typeface="+mj-ea"/>
                <a:ea typeface="+mj-ea"/>
              </a:rPr>
              <a:t>M-</a:t>
            </a:r>
            <a:r>
              <a:rPr lang="en-US" altLang="zh-CN" sz="2800" b="1" dirty="0" err="1">
                <a:latin typeface="+mj-ea"/>
                <a:ea typeface="+mj-ea"/>
              </a:rPr>
              <a:t>CoT</a:t>
            </a:r>
            <a:endParaRPr lang="en-US" altLang="zh-CN" sz="2800" b="1" dirty="0">
              <a:latin typeface="+mj-ea"/>
              <a:ea typeface="+mj-ea"/>
            </a:endParaRPr>
          </a:p>
          <a:p>
            <a:pPr marL="342900" indent="-342900">
              <a:lnSpc>
                <a:spcPct val="150000"/>
              </a:lnSpc>
              <a:buFont typeface="+mj-lt"/>
              <a:buAutoNum type="arabicPeriod"/>
            </a:pPr>
            <a:r>
              <a:rPr lang="zh-CN" altLang="en-US" sz="2800" b="1" dirty="0">
                <a:latin typeface="+mj-ea"/>
                <a:ea typeface="+mj-ea"/>
              </a:rPr>
              <a:t>基于</a:t>
            </a:r>
            <a:r>
              <a:rPr lang="en-US" altLang="zh-CN" sz="2800" b="1" dirty="0">
                <a:latin typeface="+mj-ea"/>
                <a:ea typeface="+mj-ea"/>
              </a:rPr>
              <a:t>LLM</a:t>
            </a:r>
            <a:r>
              <a:rPr lang="zh-CN" altLang="en-US" sz="2800" b="1" dirty="0">
                <a:latin typeface="+mj-ea"/>
                <a:ea typeface="+mj-ea"/>
              </a:rPr>
              <a:t>的系统解决复合推理任务或解决常见用户查询的总体思路</a:t>
            </a:r>
            <a:endParaRPr lang="en-US" altLang="zh-CN" sz="2800" b="1" dirty="0">
              <a:latin typeface="+mj-ea"/>
              <a:ea typeface="+mj-ea"/>
            </a:endParaRPr>
          </a:p>
        </p:txBody>
      </p:sp>
      <p:sp>
        <p:nvSpPr>
          <p:cNvPr id="3" name="矩形 2">
            <a:extLst>
              <a:ext uri="{FF2B5EF4-FFF2-40B4-BE49-F238E27FC236}">
                <a16:creationId xmlns:a16="http://schemas.microsoft.com/office/drawing/2014/main" id="{83205F42-228E-4BF0-B929-4CC7433D7F60}"/>
              </a:ext>
            </a:extLst>
          </p:cNvPr>
          <p:cNvSpPr/>
          <p:nvPr/>
        </p:nvSpPr>
        <p:spPr>
          <a:xfrm>
            <a:off x="463401" y="1317997"/>
            <a:ext cx="2979788" cy="732571"/>
          </a:xfrm>
          <a:prstGeom prst="rect">
            <a:avLst/>
          </a:prstGeom>
          <a:solidFill>
            <a:schemeClr val="accent2">
              <a:lumMod val="20000"/>
              <a:lumOff val="80000"/>
            </a:schemeClr>
          </a:solidFill>
          <a:ln w="19050">
            <a:noFill/>
            <a:prstDash val="dash"/>
            <a:roun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3200" b="1" dirty="0">
                <a:solidFill>
                  <a:schemeClr val="tx1"/>
                </a:solidFill>
                <a:latin typeface="微软雅黑" panose="020B0503020204020204" pitchFamily="34" charset="-122"/>
                <a:ea typeface="微软雅黑" panose="020B0503020204020204" pitchFamily="34" charset="-122"/>
              </a:rPr>
              <a:t>总体介绍</a:t>
            </a:r>
          </a:p>
        </p:txBody>
      </p:sp>
      <p:sp>
        <p:nvSpPr>
          <p:cNvPr id="8" name="矩形 7">
            <a:extLst>
              <a:ext uri="{FF2B5EF4-FFF2-40B4-BE49-F238E27FC236}">
                <a16:creationId xmlns:a16="http://schemas.microsoft.com/office/drawing/2014/main" id="{F5EE519D-D8FA-42DC-812C-6C64017863D4}"/>
              </a:ext>
            </a:extLst>
          </p:cNvPr>
          <p:cNvSpPr/>
          <p:nvPr/>
        </p:nvSpPr>
        <p:spPr>
          <a:xfrm>
            <a:off x="4179754" y="1317997"/>
            <a:ext cx="2979788" cy="732571"/>
          </a:xfrm>
          <a:prstGeom prst="rect">
            <a:avLst/>
          </a:prstGeom>
          <a:solidFill>
            <a:schemeClr val="accent2">
              <a:lumMod val="20000"/>
              <a:lumOff val="80000"/>
            </a:schemeClr>
          </a:solidFill>
          <a:ln w="19050">
            <a:noFill/>
            <a:prstDash val="dash"/>
            <a:roun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MLLM</a:t>
            </a:r>
            <a:r>
              <a:rPr lang="zh-CN" altLang="en-US" sz="2400" b="1" dirty="0">
                <a:solidFill>
                  <a:schemeClr val="tx1"/>
                </a:solidFill>
                <a:latin typeface="微软雅黑" panose="020B0503020204020204" pitchFamily="34" charset="-122"/>
                <a:ea typeface="微软雅黑" panose="020B0503020204020204" pitchFamily="34" charset="-122"/>
              </a:rPr>
              <a:t>重要问题</a:t>
            </a:r>
          </a:p>
        </p:txBody>
      </p:sp>
      <p:sp>
        <p:nvSpPr>
          <p:cNvPr id="9" name="矩形 8">
            <a:extLst>
              <a:ext uri="{FF2B5EF4-FFF2-40B4-BE49-F238E27FC236}">
                <a16:creationId xmlns:a16="http://schemas.microsoft.com/office/drawing/2014/main" id="{7E34337A-B9A4-4F8E-A512-9AC94058C930}"/>
              </a:ext>
            </a:extLst>
          </p:cNvPr>
          <p:cNvSpPr/>
          <p:nvPr/>
        </p:nvSpPr>
        <p:spPr>
          <a:xfrm>
            <a:off x="8162032" y="1317997"/>
            <a:ext cx="2979788" cy="732571"/>
          </a:xfrm>
          <a:prstGeom prst="rect">
            <a:avLst/>
          </a:prstGeom>
          <a:solidFill>
            <a:schemeClr val="accent2">
              <a:lumMod val="20000"/>
              <a:lumOff val="80000"/>
            </a:schemeClr>
          </a:solidFill>
          <a:ln w="19050">
            <a:noFill/>
            <a:prstDash val="dash"/>
            <a:round/>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三种关键技术</a:t>
            </a:r>
          </a:p>
        </p:txBody>
      </p:sp>
    </p:spTree>
    <p:extLst>
      <p:ext uri="{BB962C8B-B14F-4D97-AF65-F5344CB8AC3E}">
        <p14:creationId xmlns:p14="http://schemas.microsoft.com/office/powerpoint/2010/main" val="228420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多模态大模型汇总</a:t>
            </a:r>
          </a:p>
        </p:txBody>
      </p:sp>
      <p:pic>
        <p:nvPicPr>
          <p:cNvPr id="6" name="图片 5">
            <a:extLst>
              <a:ext uri="{FF2B5EF4-FFF2-40B4-BE49-F238E27FC236}">
                <a16:creationId xmlns:a16="http://schemas.microsoft.com/office/drawing/2014/main" id="{EB1EE553-D0C3-4DA0-B04D-887F732D3B2F}"/>
              </a:ext>
            </a:extLst>
          </p:cNvPr>
          <p:cNvPicPr>
            <a:picLocks noChangeAspect="1"/>
          </p:cNvPicPr>
          <p:nvPr/>
        </p:nvPicPr>
        <p:blipFill>
          <a:blip r:embed="rId3"/>
          <a:stretch>
            <a:fillRect/>
          </a:stretch>
        </p:blipFill>
        <p:spPr>
          <a:xfrm>
            <a:off x="85250" y="1512984"/>
            <a:ext cx="8290124" cy="4567845"/>
          </a:xfrm>
          <a:prstGeom prst="rect">
            <a:avLst/>
          </a:prstGeom>
        </p:spPr>
      </p:pic>
      <p:sp>
        <p:nvSpPr>
          <p:cNvPr id="7" name="矩形 6">
            <a:extLst>
              <a:ext uri="{FF2B5EF4-FFF2-40B4-BE49-F238E27FC236}">
                <a16:creationId xmlns:a16="http://schemas.microsoft.com/office/drawing/2014/main" id="{67A8A996-8E12-4536-82DF-4C09FC5BE2E0}"/>
              </a:ext>
            </a:extLst>
          </p:cNvPr>
          <p:cNvSpPr/>
          <p:nvPr/>
        </p:nvSpPr>
        <p:spPr>
          <a:xfrm>
            <a:off x="8375374" y="1839582"/>
            <a:ext cx="3650973" cy="2031325"/>
          </a:xfrm>
          <a:prstGeom prst="rect">
            <a:avLst/>
          </a:prstGeom>
        </p:spPr>
        <p:txBody>
          <a:bodyPr wrap="square">
            <a:spAutoFit/>
          </a:bodyPr>
          <a:lstStyle/>
          <a:p>
            <a:r>
              <a:rPr lang="en-US" altLang="zh-CN" dirty="0" err="1">
                <a:solidFill>
                  <a:schemeClr val="accent2">
                    <a:lumMod val="75000"/>
                  </a:schemeClr>
                </a:solidFill>
                <a:hlinkClick r:id="rId4">
                  <a:extLst>
                    <a:ext uri="{A12FA001-AC4F-418D-AE19-62706E023703}">
                      <ahyp:hlinkClr xmlns:ahyp="http://schemas.microsoft.com/office/drawing/2018/hyperlinkcolor" val="tx"/>
                    </a:ext>
                  </a:extLst>
                </a:hlinkClick>
              </a:rPr>
              <a:t>BradyFU</a:t>
            </a:r>
            <a:r>
              <a:rPr lang="en-US" altLang="zh-CN" dirty="0">
                <a:solidFill>
                  <a:schemeClr val="accent2">
                    <a:lumMod val="75000"/>
                  </a:schemeClr>
                </a:solidFill>
                <a:hlinkClick r:id="rId4">
                  <a:extLst>
                    <a:ext uri="{A12FA001-AC4F-418D-AE19-62706E023703}">
                      <ahyp:hlinkClr xmlns:ahyp="http://schemas.microsoft.com/office/drawing/2018/hyperlinkcolor" val="tx"/>
                    </a:ext>
                  </a:extLst>
                </a:hlinkClick>
              </a:rPr>
              <a:t>/Awesome-Multimodal-Large-Language-Models: :sparkles::</a:t>
            </a:r>
            <a:r>
              <a:rPr lang="en-US" altLang="zh-CN" dirty="0" err="1">
                <a:solidFill>
                  <a:schemeClr val="accent2">
                    <a:lumMod val="75000"/>
                  </a:schemeClr>
                </a:solidFill>
                <a:hlinkClick r:id="rId4">
                  <a:extLst>
                    <a:ext uri="{A12FA001-AC4F-418D-AE19-62706E023703}">
                      <ahyp:hlinkClr xmlns:ahyp="http://schemas.microsoft.com/office/drawing/2018/hyperlinkcolor" val="tx"/>
                    </a:ext>
                  </a:extLst>
                </a:hlinkClick>
              </a:rPr>
              <a:t>sparkles:Latest</a:t>
            </a:r>
            <a:r>
              <a:rPr lang="en-US" altLang="zh-CN" dirty="0">
                <a:solidFill>
                  <a:schemeClr val="accent2">
                    <a:lumMod val="75000"/>
                  </a:schemeClr>
                </a:solidFill>
                <a:hlinkClick r:id="rId4">
                  <a:extLst>
                    <a:ext uri="{A12FA001-AC4F-418D-AE19-62706E023703}">
                      <ahyp:hlinkClr xmlns:ahyp="http://schemas.microsoft.com/office/drawing/2018/hyperlinkcolor" val="tx"/>
                    </a:ext>
                  </a:extLst>
                </a:hlinkClick>
              </a:rPr>
              <a:t> Papers and Datasets on Multimodal Large Language Models, and Their Evaluation. (github.com)</a:t>
            </a:r>
            <a:endParaRPr lang="zh-CN" altLang="en-US" dirty="0">
              <a:solidFill>
                <a:schemeClr val="accent2">
                  <a:lumMod val="75000"/>
                </a:schemeClr>
              </a:solidFill>
            </a:endParaRPr>
          </a:p>
        </p:txBody>
      </p:sp>
    </p:spTree>
    <p:extLst>
      <p:ext uri="{BB962C8B-B14F-4D97-AF65-F5344CB8AC3E}">
        <p14:creationId xmlns:p14="http://schemas.microsoft.com/office/powerpoint/2010/main" val="3278255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一、</a:t>
            </a:r>
            <a:r>
              <a:rPr lang="en-US" altLang="zh-CN" dirty="0"/>
              <a:t>MLLMs</a:t>
            </a:r>
            <a:r>
              <a:rPr lang="zh-CN" altLang="en-US" dirty="0"/>
              <a:t>总体框架</a:t>
            </a:r>
          </a:p>
        </p:txBody>
      </p:sp>
      <p:pic>
        <p:nvPicPr>
          <p:cNvPr id="2" name="图片 1">
            <a:extLst>
              <a:ext uri="{FF2B5EF4-FFF2-40B4-BE49-F238E27FC236}">
                <a16:creationId xmlns:a16="http://schemas.microsoft.com/office/drawing/2014/main" id="{48F9F035-10B4-46F7-826B-DEB2922C01AF}"/>
              </a:ext>
            </a:extLst>
          </p:cNvPr>
          <p:cNvPicPr>
            <a:picLocks noChangeAspect="1"/>
          </p:cNvPicPr>
          <p:nvPr/>
        </p:nvPicPr>
        <p:blipFill>
          <a:blip r:embed="rId3"/>
          <a:stretch>
            <a:fillRect/>
          </a:stretch>
        </p:blipFill>
        <p:spPr>
          <a:xfrm>
            <a:off x="470533" y="1148837"/>
            <a:ext cx="4315879" cy="5456913"/>
          </a:xfrm>
          <a:prstGeom prst="rect">
            <a:avLst/>
          </a:prstGeom>
        </p:spPr>
      </p:pic>
      <p:sp>
        <p:nvSpPr>
          <p:cNvPr id="3" name="文本框 2">
            <a:extLst>
              <a:ext uri="{FF2B5EF4-FFF2-40B4-BE49-F238E27FC236}">
                <a16:creationId xmlns:a16="http://schemas.microsoft.com/office/drawing/2014/main" id="{07E9D24D-3850-410E-A859-38F8183E50B1}"/>
              </a:ext>
            </a:extLst>
          </p:cNvPr>
          <p:cNvSpPr txBox="1"/>
          <p:nvPr/>
        </p:nvSpPr>
        <p:spPr>
          <a:xfrm>
            <a:off x="4912535" y="1236017"/>
            <a:ext cx="7126014" cy="5790047"/>
          </a:xfrm>
          <a:prstGeom prst="rect">
            <a:avLst/>
          </a:prstGeom>
          <a:noFill/>
        </p:spPr>
        <p:txBody>
          <a:bodyPr wrap="square" rtlCol="0">
            <a:spAutoFit/>
          </a:bodyPr>
          <a:lstStyle/>
          <a:p>
            <a:pPr>
              <a:lnSpc>
                <a:spcPct val="130000"/>
              </a:lnSpc>
            </a:pPr>
            <a:r>
              <a:rPr lang="en-US" altLang="zh-CN" b="1" dirty="0"/>
              <a:t>1</a:t>
            </a:r>
            <a:r>
              <a:rPr lang="zh-CN" altLang="en-US" b="1" dirty="0"/>
              <a:t>、</a:t>
            </a:r>
            <a:r>
              <a:rPr lang="en-US" altLang="zh-CN" b="1" dirty="0"/>
              <a:t>Modality Encoder</a:t>
            </a:r>
            <a:r>
              <a:rPr lang="zh-CN" altLang="en-US" b="1" dirty="0"/>
              <a:t>模态编码器</a:t>
            </a:r>
            <a:r>
              <a:rPr lang="zh-CN" altLang="en-US" sz="2400" dirty="0"/>
              <a:t>：</a:t>
            </a:r>
            <a:r>
              <a:rPr lang="en-US" altLang="zh-CN" dirty="0"/>
              <a:t>MLLMs </a:t>
            </a:r>
            <a:r>
              <a:rPr lang="zh-CN" altLang="en-US" dirty="0"/>
              <a:t>使用模态编码器处理不同类型的输入，如</a:t>
            </a:r>
            <a:r>
              <a:rPr lang="zh-CN" altLang="en-US" b="1" dirty="0">
                <a:solidFill>
                  <a:schemeClr val="accent5"/>
                </a:solidFill>
              </a:rPr>
              <a:t>图像、音频或视频</a:t>
            </a:r>
            <a:r>
              <a:rPr lang="zh-CN" altLang="en-US" dirty="0"/>
              <a:t>。这些编码器将原始数据转换成可以进一步处理的紧凑表示形式。常见的做法是使用已通过先前训练与其他模态对齐的预训练编码器。  </a:t>
            </a:r>
            <a:r>
              <a:rPr lang="zh-CN" altLang="en-US" sz="2000" b="1" dirty="0">
                <a:solidFill>
                  <a:schemeClr val="accent6"/>
                </a:solidFill>
              </a:rPr>
              <a:t>占比</a:t>
            </a:r>
            <a:r>
              <a:rPr lang="en-US" altLang="zh-CN" sz="2000" b="1" dirty="0">
                <a:solidFill>
                  <a:schemeClr val="accent6"/>
                </a:solidFill>
              </a:rPr>
              <a:t>19.8%</a:t>
            </a:r>
          </a:p>
          <a:p>
            <a:pPr>
              <a:lnSpc>
                <a:spcPct val="130000"/>
              </a:lnSpc>
            </a:pPr>
            <a:r>
              <a:rPr lang="en-US" altLang="zh-CN" b="1" dirty="0"/>
              <a:t>2</a:t>
            </a:r>
            <a:r>
              <a:rPr lang="zh-CN" altLang="en-US" b="1" dirty="0"/>
              <a:t>、</a:t>
            </a:r>
            <a:r>
              <a:rPr lang="en-US" altLang="zh-CN" b="1" dirty="0"/>
              <a:t>Modality interface </a:t>
            </a:r>
            <a:r>
              <a:rPr lang="zh-CN" altLang="en-US" b="1" dirty="0"/>
              <a:t>模态接口</a:t>
            </a:r>
            <a:r>
              <a:rPr lang="zh-CN" altLang="en-US" dirty="0"/>
              <a:t>：模态接口作为模态编码器和</a:t>
            </a:r>
            <a:r>
              <a:rPr lang="en-US" altLang="zh-CN" dirty="0"/>
              <a:t>LLM</a:t>
            </a:r>
            <a:r>
              <a:rPr lang="zh-CN" altLang="en-US" dirty="0"/>
              <a:t>之间的连接组织，通过将编码器的特征转换成</a:t>
            </a:r>
            <a:r>
              <a:rPr lang="en-US" altLang="zh-CN" dirty="0"/>
              <a:t>LLM</a:t>
            </a:r>
            <a:r>
              <a:rPr lang="zh-CN" altLang="en-US" dirty="0"/>
              <a:t>能有效处理的格式来对齐不同的模态。①</a:t>
            </a:r>
            <a:r>
              <a:rPr lang="en-US" altLang="zh-CN" b="1" dirty="0"/>
              <a:t>Learnable connector</a:t>
            </a:r>
            <a:r>
              <a:rPr lang="en-US" altLang="zh-CN" dirty="0"/>
              <a:t>: token-level</a:t>
            </a:r>
            <a:r>
              <a:rPr lang="zh-CN" altLang="en-US" dirty="0"/>
              <a:t>和</a:t>
            </a:r>
            <a:r>
              <a:rPr lang="en-US" altLang="zh-CN" dirty="0"/>
              <a:t>feature-level</a:t>
            </a:r>
            <a:r>
              <a:rPr lang="en-US" altLang="zh-CN" b="1" dirty="0">
                <a:solidFill>
                  <a:schemeClr val="accent5"/>
                </a:solidFill>
              </a:rPr>
              <a:t> </a:t>
            </a:r>
            <a:r>
              <a:rPr lang="zh-CN" altLang="en-US" dirty="0"/>
              <a:t>②</a:t>
            </a:r>
            <a:r>
              <a:rPr lang="en-US" altLang="zh-CN" b="1" dirty="0"/>
              <a:t>Expert</a:t>
            </a:r>
            <a:r>
              <a:rPr lang="zh-CN" altLang="en-US" b="1" dirty="0"/>
              <a:t> </a:t>
            </a:r>
            <a:r>
              <a:rPr lang="en-US" altLang="zh-CN" b="1" dirty="0"/>
              <a:t>Model</a:t>
            </a:r>
            <a:r>
              <a:rPr lang="zh-CN" altLang="en-US" dirty="0"/>
              <a:t>：一些预训练模型，如图像字幕生成模型等</a:t>
            </a:r>
            <a:endParaRPr lang="en-US" altLang="zh-CN" dirty="0"/>
          </a:p>
          <a:p>
            <a:pPr>
              <a:lnSpc>
                <a:spcPct val="130000"/>
              </a:lnSpc>
            </a:pPr>
            <a:r>
              <a:rPr lang="zh-CN" altLang="en-US" b="1" dirty="0">
                <a:solidFill>
                  <a:schemeClr val="accent6"/>
                </a:solidFill>
              </a:rPr>
              <a:t>占比不到</a:t>
            </a:r>
            <a:r>
              <a:rPr lang="en-US" altLang="zh-CN" b="1" dirty="0">
                <a:solidFill>
                  <a:schemeClr val="accent6"/>
                </a:solidFill>
              </a:rPr>
              <a:t>1% </a:t>
            </a:r>
            <a:r>
              <a:rPr lang="en-US" altLang="zh-CN" b="1" dirty="0">
                <a:solidFill>
                  <a:schemeClr val="accent5"/>
                </a:solidFill>
              </a:rPr>
              <a:t>【</a:t>
            </a:r>
            <a:r>
              <a:rPr lang="zh-CN" altLang="en-US" b="1" dirty="0">
                <a:solidFill>
                  <a:schemeClr val="accent5"/>
                </a:solidFill>
              </a:rPr>
              <a:t>将多模态输入转化为</a:t>
            </a:r>
            <a:r>
              <a:rPr lang="en-US" altLang="zh-CN" b="1" dirty="0">
                <a:solidFill>
                  <a:schemeClr val="accent5"/>
                </a:solidFill>
              </a:rPr>
              <a:t>LLM</a:t>
            </a:r>
            <a:r>
              <a:rPr lang="zh-CN" altLang="en-US" b="1" dirty="0">
                <a:solidFill>
                  <a:schemeClr val="accent5"/>
                </a:solidFill>
              </a:rPr>
              <a:t>可理解的文本</a:t>
            </a:r>
            <a:r>
              <a:rPr lang="en-US" altLang="zh-CN" b="1" dirty="0">
                <a:solidFill>
                  <a:schemeClr val="accent5"/>
                </a:solidFill>
              </a:rPr>
              <a:t>】</a:t>
            </a:r>
          </a:p>
          <a:p>
            <a:pPr>
              <a:lnSpc>
                <a:spcPct val="130000"/>
              </a:lnSpc>
            </a:pPr>
            <a:r>
              <a:rPr lang="en-US" altLang="zh-CN" b="1" dirty="0"/>
              <a:t>3</a:t>
            </a:r>
            <a:r>
              <a:rPr lang="zh-CN" altLang="en-US" b="1" dirty="0"/>
              <a:t>、</a:t>
            </a:r>
            <a:r>
              <a:rPr lang="en-US" altLang="zh-CN" b="1" dirty="0"/>
              <a:t>LLM </a:t>
            </a:r>
            <a:r>
              <a:rPr lang="zh-CN" altLang="en-US" b="1" dirty="0"/>
              <a:t>预训练的大型语言模型</a:t>
            </a:r>
            <a:r>
              <a:rPr lang="zh-CN" altLang="en-US" dirty="0"/>
              <a:t>：整合并推理来自模态编码器的处理输入。</a:t>
            </a:r>
            <a:r>
              <a:rPr lang="zh-CN" altLang="en-US" sz="2000" b="1" dirty="0">
                <a:solidFill>
                  <a:schemeClr val="accent6"/>
                </a:solidFill>
              </a:rPr>
              <a:t> 占比</a:t>
            </a:r>
            <a:r>
              <a:rPr lang="en-US" altLang="zh-CN" sz="2000" b="1" dirty="0">
                <a:solidFill>
                  <a:schemeClr val="accent6"/>
                </a:solidFill>
              </a:rPr>
              <a:t>80.2%</a:t>
            </a:r>
            <a:endParaRPr lang="zh-CN" altLang="en-US" sz="2000" b="1" dirty="0">
              <a:solidFill>
                <a:schemeClr val="accent6"/>
              </a:solidFill>
            </a:endParaRPr>
          </a:p>
          <a:p>
            <a:pPr>
              <a:lnSpc>
                <a:spcPct val="130000"/>
              </a:lnSpc>
            </a:pPr>
            <a:r>
              <a:rPr lang="en-US" altLang="zh-CN" b="1" dirty="0"/>
              <a:t>4</a:t>
            </a:r>
            <a:r>
              <a:rPr lang="zh-CN" altLang="en-US" b="1" dirty="0"/>
              <a:t>、</a:t>
            </a:r>
            <a:r>
              <a:rPr lang="en-US" altLang="zh-CN" b="1" dirty="0"/>
              <a:t>Generator </a:t>
            </a:r>
            <a:r>
              <a:rPr lang="zh-CN" altLang="en-US" b="1" dirty="0"/>
              <a:t>输出生成器</a:t>
            </a:r>
            <a:r>
              <a:rPr lang="zh-CN" altLang="en-US" dirty="0"/>
              <a:t>：一些</a:t>
            </a:r>
            <a:r>
              <a:rPr lang="en-US" altLang="zh-CN" dirty="0"/>
              <a:t>MLLM</a:t>
            </a:r>
            <a:r>
              <a:rPr lang="zh-CN" altLang="en-US" dirty="0"/>
              <a:t>还包括能够以多种模态产生响应的输出生成器，不仅仅是文本。这允许模型根据任务需求以更动态和情境相关的方式响应。</a:t>
            </a:r>
            <a:endParaRPr lang="en-US" altLang="zh-CN" sz="2400" dirty="0"/>
          </a:p>
          <a:p>
            <a:pPr>
              <a:lnSpc>
                <a:spcPct val="125000"/>
              </a:lnSpc>
            </a:pPr>
            <a:endParaRPr lang="zh-CN" altLang="en-US" sz="2400" dirty="0"/>
          </a:p>
        </p:txBody>
      </p:sp>
    </p:spTree>
    <p:extLst>
      <p:ext uri="{BB962C8B-B14F-4D97-AF65-F5344CB8AC3E}">
        <p14:creationId xmlns:p14="http://schemas.microsoft.com/office/powerpoint/2010/main" val="216728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二、训练策略与数据</a:t>
            </a:r>
          </a:p>
        </p:txBody>
      </p:sp>
      <p:pic>
        <p:nvPicPr>
          <p:cNvPr id="2" name="图片 1">
            <a:extLst>
              <a:ext uri="{FF2B5EF4-FFF2-40B4-BE49-F238E27FC236}">
                <a16:creationId xmlns:a16="http://schemas.microsoft.com/office/drawing/2014/main" id="{5E96ECE3-89EF-417F-A04F-FA8BEB029155}"/>
              </a:ext>
            </a:extLst>
          </p:cNvPr>
          <p:cNvPicPr>
            <a:picLocks noChangeAspect="1"/>
          </p:cNvPicPr>
          <p:nvPr/>
        </p:nvPicPr>
        <p:blipFill>
          <a:blip r:embed="rId3"/>
          <a:stretch>
            <a:fillRect/>
          </a:stretch>
        </p:blipFill>
        <p:spPr>
          <a:xfrm>
            <a:off x="527094" y="1257760"/>
            <a:ext cx="5072818" cy="1798356"/>
          </a:xfrm>
          <a:prstGeom prst="rect">
            <a:avLst/>
          </a:prstGeom>
        </p:spPr>
      </p:pic>
      <p:sp>
        <p:nvSpPr>
          <p:cNvPr id="4" name="文本框 3">
            <a:extLst>
              <a:ext uri="{FF2B5EF4-FFF2-40B4-BE49-F238E27FC236}">
                <a16:creationId xmlns:a16="http://schemas.microsoft.com/office/drawing/2014/main" id="{971C7A32-EBF2-453A-9B13-3FC96602A8C4}"/>
              </a:ext>
            </a:extLst>
          </p:cNvPr>
          <p:cNvSpPr txBox="1"/>
          <p:nvPr/>
        </p:nvSpPr>
        <p:spPr>
          <a:xfrm>
            <a:off x="5902610" y="1236017"/>
            <a:ext cx="6009815" cy="1688411"/>
          </a:xfrm>
          <a:prstGeom prst="rect">
            <a:avLst/>
          </a:prstGeom>
          <a:noFill/>
        </p:spPr>
        <p:txBody>
          <a:bodyPr wrap="square" rtlCol="0">
            <a:spAutoFit/>
          </a:bodyPr>
          <a:lstStyle/>
          <a:p>
            <a:pPr>
              <a:lnSpc>
                <a:spcPct val="150000"/>
              </a:lnSpc>
            </a:pPr>
            <a:r>
              <a:rPr lang="zh-CN" altLang="en-US" sz="2400" b="1" dirty="0"/>
              <a:t>通过预训练将多模态输入转化为文本的形式</a:t>
            </a:r>
            <a:endParaRPr lang="en-US" altLang="zh-CN" sz="2400" b="1" dirty="0"/>
          </a:p>
          <a:p>
            <a:pPr>
              <a:lnSpc>
                <a:spcPct val="150000"/>
              </a:lnSpc>
            </a:pPr>
            <a:r>
              <a:rPr lang="zh-CN" altLang="en-US" sz="2400" b="1" dirty="0">
                <a:solidFill>
                  <a:schemeClr val="accent5"/>
                </a:solidFill>
              </a:rPr>
              <a:t>通过“图像</a:t>
            </a:r>
            <a:r>
              <a:rPr lang="en-US" altLang="zh-CN" sz="2400" b="1" dirty="0">
                <a:solidFill>
                  <a:schemeClr val="accent5"/>
                </a:solidFill>
              </a:rPr>
              <a:t>-</a:t>
            </a:r>
            <a:r>
              <a:rPr lang="zh-CN" altLang="en-US" sz="2400" b="1" dirty="0">
                <a:solidFill>
                  <a:schemeClr val="accent5"/>
                </a:solidFill>
              </a:rPr>
              <a:t>文本对”进行模型训练</a:t>
            </a:r>
            <a:endParaRPr lang="en-US" altLang="zh-CN" sz="2400" b="1" dirty="0">
              <a:solidFill>
                <a:schemeClr val="accent5"/>
              </a:solidFill>
            </a:endParaRPr>
          </a:p>
          <a:p>
            <a:pPr>
              <a:lnSpc>
                <a:spcPct val="150000"/>
              </a:lnSpc>
            </a:pPr>
            <a:r>
              <a:rPr lang="zh-CN" altLang="en-US" sz="2400" b="1" dirty="0"/>
              <a:t>图像编码</a:t>
            </a:r>
            <a:r>
              <a:rPr lang="en-US" altLang="zh-CN" sz="2400" b="1" dirty="0"/>
              <a:t>-&gt; </a:t>
            </a:r>
            <a:r>
              <a:rPr lang="zh-CN" altLang="en-US" sz="2400" b="1" dirty="0"/>
              <a:t>特征转换</a:t>
            </a:r>
            <a:r>
              <a:rPr lang="en-US" altLang="zh-CN" sz="2400" b="1" dirty="0"/>
              <a:t>-&gt;</a:t>
            </a:r>
            <a:r>
              <a:rPr lang="zh-CN" altLang="en-US" sz="2400" b="1" dirty="0"/>
              <a:t>连接处理</a:t>
            </a:r>
            <a:r>
              <a:rPr lang="en-US" altLang="zh-CN" sz="2400" b="1" dirty="0"/>
              <a:t>-&gt;</a:t>
            </a:r>
            <a:r>
              <a:rPr lang="zh-CN" altLang="en-US" sz="2400" b="1" dirty="0"/>
              <a:t>文本生成</a:t>
            </a:r>
            <a:endParaRPr lang="en-US" altLang="zh-CN" sz="2400" b="1" dirty="0"/>
          </a:p>
        </p:txBody>
      </p:sp>
      <p:pic>
        <p:nvPicPr>
          <p:cNvPr id="3" name="图片 2">
            <a:extLst>
              <a:ext uri="{FF2B5EF4-FFF2-40B4-BE49-F238E27FC236}">
                <a16:creationId xmlns:a16="http://schemas.microsoft.com/office/drawing/2014/main" id="{5CA09931-9485-48E8-BBEE-DD3F9B82DAE0}"/>
              </a:ext>
            </a:extLst>
          </p:cNvPr>
          <p:cNvPicPr>
            <a:picLocks noChangeAspect="1"/>
          </p:cNvPicPr>
          <p:nvPr/>
        </p:nvPicPr>
        <p:blipFill>
          <a:blip r:embed="rId4"/>
          <a:stretch>
            <a:fillRect/>
          </a:stretch>
        </p:blipFill>
        <p:spPr>
          <a:xfrm>
            <a:off x="489020" y="3243552"/>
            <a:ext cx="3439143" cy="3334316"/>
          </a:xfrm>
          <a:prstGeom prst="rect">
            <a:avLst/>
          </a:prstGeom>
        </p:spPr>
      </p:pic>
      <p:pic>
        <p:nvPicPr>
          <p:cNvPr id="6" name="图片 5">
            <a:extLst>
              <a:ext uri="{FF2B5EF4-FFF2-40B4-BE49-F238E27FC236}">
                <a16:creationId xmlns:a16="http://schemas.microsoft.com/office/drawing/2014/main" id="{EA851F24-BBA1-419B-B392-6FA72C5F4E84}"/>
              </a:ext>
            </a:extLst>
          </p:cNvPr>
          <p:cNvPicPr>
            <a:picLocks noChangeAspect="1"/>
          </p:cNvPicPr>
          <p:nvPr/>
        </p:nvPicPr>
        <p:blipFill>
          <a:blip r:embed="rId5"/>
          <a:stretch>
            <a:fillRect/>
          </a:stretch>
        </p:blipFill>
        <p:spPr>
          <a:xfrm>
            <a:off x="3948684" y="3451121"/>
            <a:ext cx="4099310" cy="2387594"/>
          </a:xfrm>
          <a:prstGeom prst="rect">
            <a:avLst/>
          </a:prstGeom>
        </p:spPr>
      </p:pic>
      <p:sp>
        <p:nvSpPr>
          <p:cNvPr id="7" name="文本框 6">
            <a:extLst>
              <a:ext uri="{FF2B5EF4-FFF2-40B4-BE49-F238E27FC236}">
                <a16:creationId xmlns:a16="http://schemas.microsoft.com/office/drawing/2014/main" id="{1AA176D8-60A0-456D-BC9C-AC295DBFD84C}"/>
              </a:ext>
            </a:extLst>
          </p:cNvPr>
          <p:cNvSpPr txBox="1"/>
          <p:nvPr/>
        </p:nvSpPr>
        <p:spPr>
          <a:xfrm>
            <a:off x="5091290" y="5838715"/>
            <a:ext cx="2058976" cy="525016"/>
          </a:xfrm>
          <a:prstGeom prst="rect">
            <a:avLst/>
          </a:prstGeom>
          <a:noFill/>
        </p:spPr>
        <p:txBody>
          <a:bodyPr wrap="square" rtlCol="0">
            <a:spAutoFit/>
          </a:bodyPr>
          <a:lstStyle/>
          <a:p>
            <a:pPr>
              <a:lnSpc>
                <a:spcPct val="130000"/>
              </a:lnSpc>
            </a:pPr>
            <a:r>
              <a:rPr lang="en-US" altLang="zh-CN" sz="2400" b="1" dirty="0"/>
              <a:t>COYO-700M</a:t>
            </a:r>
            <a:endParaRPr lang="zh-CN" altLang="en-US" sz="2400" dirty="0"/>
          </a:p>
        </p:txBody>
      </p:sp>
      <p:pic>
        <p:nvPicPr>
          <p:cNvPr id="8" name="图片 7">
            <a:extLst>
              <a:ext uri="{FF2B5EF4-FFF2-40B4-BE49-F238E27FC236}">
                <a16:creationId xmlns:a16="http://schemas.microsoft.com/office/drawing/2014/main" id="{0EDA5AF3-AF6C-4E7F-8AD4-FE82471BC727}"/>
              </a:ext>
            </a:extLst>
          </p:cNvPr>
          <p:cNvPicPr>
            <a:picLocks noChangeAspect="1"/>
          </p:cNvPicPr>
          <p:nvPr/>
        </p:nvPicPr>
        <p:blipFill>
          <a:blip r:embed="rId6"/>
          <a:stretch>
            <a:fillRect/>
          </a:stretch>
        </p:blipFill>
        <p:spPr>
          <a:xfrm>
            <a:off x="8425092" y="3177328"/>
            <a:ext cx="3439144" cy="2866361"/>
          </a:xfrm>
          <a:prstGeom prst="rect">
            <a:avLst/>
          </a:prstGeom>
        </p:spPr>
      </p:pic>
      <p:sp>
        <p:nvSpPr>
          <p:cNvPr id="9" name="文本框 8">
            <a:extLst>
              <a:ext uri="{FF2B5EF4-FFF2-40B4-BE49-F238E27FC236}">
                <a16:creationId xmlns:a16="http://schemas.microsoft.com/office/drawing/2014/main" id="{F125DBB5-EE18-414F-85D7-1F71A6041A8B}"/>
              </a:ext>
            </a:extLst>
          </p:cNvPr>
          <p:cNvSpPr txBox="1"/>
          <p:nvPr/>
        </p:nvSpPr>
        <p:spPr>
          <a:xfrm>
            <a:off x="9115176" y="5986628"/>
            <a:ext cx="2058976" cy="525016"/>
          </a:xfrm>
          <a:prstGeom prst="rect">
            <a:avLst/>
          </a:prstGeom>
          <a:noFill/>
        </p:spPr>
        <p:txBody>
          <a:bodyPr wrap="square" rtlCol="0">
            <a:spAutoFit/>
          </a:bodyPr>
          <a:lstStyle/>
          <a:p>
            <a:pPr>
              <a:lnSpc>
                <a:spcPct val="130000"/>
              </a:lnSpc>
            </a:pPr>
            <a:r>
              <a:rPr lang="en-US" altLang="zh-CN" sz="2400" b="1" dirty="0"/>
              <a:t>Laion-400M</a:t>
            </a:r>
            <a:endParaRPr lang="zh-CN" altLang="en-US" sz="2400" dirty="0"/>
          </a:p>
        </p:txBody>
      </p:sp>
    </p:spTree>
    <p:extLst>
      <p:ext uri="{BB962C8B-B14F-4D97-AF65-F5344CB8AC3E}">
        <p14:creationId xmlns:p14="http://schemas.microsoft.com/office/powerpoint/2010/main" val="408645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0FD7A66-5092-45EE-9A13-ECA00DFB2163}"/>
              </a:ext>
            </a:extLst>
          </p:cNvPr>
          <p:cNvSpPr>
            <a:spLocks noGrp="1"/>
          </p:cNvSpPr>
          <p:nvPr>
            <p:ph sz="quarter" idx="13"/>
          </p:nvPr>
        </p:nvSpPr>
        <p:spPr/>
        <p:txBody>
          <a:bodyPr/>
          <a:lstStyle/>
          <a:p>
            <a:r>
              <a:rPr lang="zh-CN" altLang="en-US" dirty="0"/>
              <a:t>三、性能评估方式</a:t>
            </a:r>
          </a:p>
        </p:txBody>
      </p:sp>
      <p:sp>
        <p:nvSpPr>
          <p:cNvPr id="2" name="文本框 1">
            <a:extLst>
              <a:ext uri="{FF2B5EF4-FFF2-40B4-BE49-F238E27FC236}">
                <a16:creationId xmlns:a16="http://schemas.microsoft.com/office/drawing/2014/main" id="{2C583C92-925C-4D29-B876-9DB9B72A0A59}"/>
              </a:ext>
            </a:extLst>
          </p:cNvPr>
          <p:cNvSpPr txBox="1"/>
          <p:nvPr/>
        </p:nvSpPr>
        <p:spPr>
          <a:xfrm>
            <a:off x="560148" y="1268521"/>
            <a:ext cx="11071703" cy="5589479"/>
          </a:xfrm>
          <a:prstGeom prst="rect">
            <a:avLst/>
          </a:prstGeom>
          <a:noFill/>
        </p:spPr>
        <p:txBody>
          <a:bodyPr wrap="square" rtlCol="0">
            <a:spAutoFit/>
          </a:bodyPr>
          <a:lstStyle/>
          <a:p>
            <a:pPr>
              <a:lnSpc>
                <a:spcPct val="125000"/>
              </a:lnSpc>
            </a:pPr>
            <a:r>
              <a:rPr lang="en-US" altLang="zh-CN" sz="2400" dirty="0"/>
              <a:t>1</a:t>
            </a:r>
            <a:r>
              <a:rPr lang="en-US" altLang="zh-CN" sz="2400" b="1" dirty="0"/>
              <a:t>. </a:t>
            </a:r>
            <a:r>
              <a:rPr lang="zh-CN" altLang="en-US" sz="2400" b="1" dirty="0"/>
              <a:t>封闭式（</a:t>
            </a:r>
            <a:r>
              <a:rPr lang="en-US" altLang="zh-CN" sz="2400" b="1" dirty="0"/>
              <a:t>Closed-set</a:t>
            </a:r>
            <a:r>
              <a:rPr lang="zh-CN" altLang="en-US" sz="2400" b="1" dirty="0"/>
              <a:t>）</a:t>
            </a:r>
            <a:r>
              <a:rPr lang="zh-CN" altLang="en-US" sz="2400" dirty="0"/>
              <a:t>：</a:t>
            </a:r>
          </a:p>
          <a:p>
            <a:pPr>
              <a:lnSpc>
                <a:spcPct val="125000"/>
              </a:lnSpc>
            </a:pPr>
            <a:r>
              <a:rPr lang="zh-CN" altLang="en-US" sz="2400" dirty="0"/>
              <a:t>   </a:t>
            </a:r>
            <a:r>
              <a:rPr lang="en-US" altLang="zh-CN" sz="2400" dirty="0"/>
              <a:t>- </a:t>
            </a:r>
            <a:r>
              <a:rPr lang="zh-CN" altLang="en-US" sz="2400" dirty="0"/>
              <a:t>封闭式问题通常在特定</a:t>
            </a:r>
            <a:r>
              <a:rPr lang="zh-CN" altLang="en-US" sz="2400" b="1" dirty="0">
                <a:solidFill>
                  <a:schemeClr val="accent5"/>
                </a:solidFill>
              </a:rPr>
              <a:t>任务数据集上执行评估。</a:t>
            </a:r>
          </a:p>
          <a:p>
            <a:pPr>
              <a:lnSpc>
                <a:spcPct val="125000"/>
              </a:lnSpc>
            </a:pPr>
            <a:r>
              <a:rPr lang="zh-CN" altLang="en-US" sz="2400" dirty="0"/>
              <a:t>   </a:t>
            </a:r>
            <a:r>
              <a:rPr lang="en-US" altLang="zh-CN" sz="2400" dirty="0"/>
              <a:t>- </a:t>
            </a:r>
            <a:r>
              <a:rPr lang="zh-CN" altLang="en-US" sz="2400" dirty="0"/>
              <a:t>对于此类问题，可以自然地通过基准指标评估响应。</a:t>
            </a:r>
          </a:p>
          <a:p>
            <a:pPr>
              <a:lnSpc>
                <a:spcPct val="125000"/>
              </a:lnSpc>
            </a:pPr>
            <a:r>
              <a:rPr lang="zh-CN" altLang="en-US" sz="2400" dirty="0"/>
              <a:t>   </a:t>
            </a:r>
            <a:r>
              <a:rPr lang="en-US" altLang="zh-CN" sz="2400" dirty="0"/>
              <a:t>- </a:t>
            </a:r>
            <a:r>
              <a:rPr lang="zh-CN" altLang="en-US" sz="2400" dirty="0"/>
              <a:t>典型的评估设置通常是</a:t>
            </a:r>
            <a:r>
              <a:rPr lang="en-US" altLang="zh-CN" sz="2400" dirty="0"/>
              <a:t>zero-shot</a:t>
            </a:r>
            <a:r>
              <a:rPr lang="zh-CN" altLang="en-US" sz="2400" dirty="0"/>
              <a:t>或</a:t>
            </a:r>
            <a:r>
              <a:rPr lang="en-US" altLang="zh-CN" sz="2400" dirty="0"/>
              <a:t>finetuning</a:t>
            </a:r>
            <a:r>
              <a:rPr lang="zh-CN" altLang="en-US" sz="2400" dirty="0"/>
              <a:t>。</a:t>
            </a:r>
          </a:p>
          <a:p>
            <a:pPr>
              <a:lnSpc>
                <a:spcPct val="125000"/>
              </a:lnSpc>
            </a:pPr>
            <a:r>
              <a:rPr lang="zh-CN" altLang="en-US" sz="2400" dirty="0"/>
              <a:t>   </a:t>
            </a:r>
            <a:r>
              <a:rPr lang="en-US" altLang="zh-CN" sz="2400" dirty="0"/>
              <a:t>- </a:t>
            </a:r>
            <a:r>
              <a:rPr lang="zh-CN" altLang="en-US" sz="2400" dirty="0"/>
              <a:t>有些工作努力开发专门为</a:t>
            </a:r>
            <a:r>
              <a:rPr lang="en-US" altLang="zh-CN" sz="2400" dirty="0"/>
              <a:t>MLLM</a:t>
            </a:r>
            <a:r>
              <a:rPr lang="zh-CN" altLang="en-US" sz="2400" dirty="0"/>
              <a:t>设计的新基准测试，以便全面地评估模型性能。</a:t>
            </a:r>
          </a:p>
          <a:p>
            <a:pPr>
              <a:lnSpc>
                <a:spcPct val="125000"/>
              </a:lnSpc>
            </a:pPr>
            <a:r>
              <a:rPr lang="en-US" altLang="zh-CN" sz="2400" dirty="0"/>
              <a:t>2. </a:t>
            </a:r>
            <a:r>
              <a:rPr lang="zh-CN" altLang="en-US" sz="2400" b="1" dirty="0"/>
              <a:t>开放式（</a:t>
            </a:r>
            <a:r>
              <a:rPr lang="en-US" altLang="zh-CN" sz="2400" b="1" dirty="0"/>
              <a:t>Open-set</a:t>
            </a:r>
            <a:r>
              <a:rPr lang="zh-CN" altLang="en-US" sz="2400" b="1" dirty="0"/>
              <a:t>）</a:t>
            </a:r>
            <a:r>
              <a:rPr lang="zh-CN" altLang="en-US" sz="2400" dirty="0"/>
              <a:t>：</a:t>
            </a:r>
          </a:p>
          <a:p>
            <a:pPr>
              <a:lnSpc>
                <a:spcPct val="125000"/>
              </a:lnSpc>
            </a:pPr>
            <a:r>
              <a:rPr lang="zh-CN" altLang="en-US" sz="2400" dirty="0"/>
              <a:t>   </a:t>
            </a:r>
            <a:r>
              <a:rPr lang="en-US" altLang="zh-CN" sz="2400" dirty="0"/>
              <a:t>- </a:t>
            </a:r>
            <a:r>
              <a:rPr lang="zh-CN" altLang="en-US" sz="2400" dirty="0"/>
              <a:t>与封闭式问题相比，开放式问题的响应可以更加灵活，在这种情况下，</a:t>
            </a:r>
            <a:r>
              <a:rPr lang="en-US" altLang="zh-CN" sz="2400" dirty="0"/>
              <a:t>MLLM</a:t>
            </a:r>
            <a:r>
              <a:rPr lang="zh-CN" altLang="en-US" sz="2400" dirty="0"/>
              <a:t>通常扮演</a:t>
            </a:r>
            <a:r>
              <a:rPr lang="zh-CN" altLang="en-US" sz="2400" b="1" dirty="0">
                <a:solidFill>
                  <a:schemeClr val="accent5"/>
                </a:solidFill>
              </a:rPr>
              <a:t>聊天机器人的角色。</a:t>
            </a:r>
          </a:p>
          <a:p>
            <a:pPr>
              <a:lnSpc>
                <a:spcPct val="125000"/>
              </a:lnSpc>
            </a:pPr>
            <a:r>
              <a:rPr lang="zh-CN" altLang="en-US" sz="2400" dirty="0"/>
              <a:t>   </a:t>
            </a:r>
            <a:r>
              <a:rPr lang="en-US" altLang="zh-CN" sz="2400" dirty="0"/>
              <a:t>- </a:t>
            </a:r>
            <a:r>
              <a:rPr lang="zh-CN" altLang="en-US" sz="2400" dirty="0"/>
              <a:t>因为聊天的内容可能是任意的，所以评判比闭合式输出更为复杂。</a:t>
            </a:r>
          </a:p>
          <a:p>
            <a:pPr>
              <a:lnSpc>
                <a:spcPct val="125000"/>
              </a:lnSpc>
            </a:pPr>
            <a:r>
              <a:rPr lang="zh-CN" altLang="en-US" sz="2400" dirty="0"/>
              <a:t>   </a:t>
            </a:r>
            <a:r>
              <a:rPr lang="en-US" altLang="zh-CN" sz="2400" dirty="0"/>
              <a:t>- </a:t>
            </a:r>
            <a:r>
              <a:rPr lang="zh-CN" altLang="en-US" sz="2400" dirty="0"/>
              <a:t>评估标准可以分为手动评分、</a:t>
            </a:r>
            <a:r>
              <a:rPr lang="en-US" altLang="zh-CN" sz="2400" dirty="0"/>
              <a:t>GPT</a:t>
            </a:r>
            <a:r>
              <a:rPr lang="zh-CN" altLang="en-US" sz="2400" dirty="0"/>
              <a:t>评分和案例研究。</a:t>
            </a:r>
          </a:p>
          <a:p>
            <a:pPr>
              <a:lnSpc>
                <a:spcPct val="125000"/>
              </a:lnSpc>
            </a:pPr>
            <a:r>
              <a:rPr lang="zh-CN" altLang="en-US" sz="2400" dirty="0"/>
              <a:t>   </a:t>
            </a:r>
            <a:r>
              <a:rPr lang="en-US" altLang="zh-CN" sz="2400" dirty="0"/>
              <a:t>- </a:t>
            </a:r>
            <a:r>
              <a:rPr lang="zh-CN" altLang="en-US" sz="2400" dirty="0"/>
              <a:t>手动评分要求人类评估生成的响应。</a:t>
            </a:r>
          </a:p>
          <a:p>
            <a:pPr>
              <a:lnSpc>
                <a:spcPct val="125000"/>
              </a:lnSpc>
            </a:pPr>
            <a:r>
              <a:rPr lang="zh-CN" altLang="en-US" sz="2400" dirty="0"/>
              <a:t>   </a:t>
            </a:r>
            <a:r>
              <a:rPr lang="en-US" altLang="zh-CN" sz="2400" dirty="0"/>
              <a:t>- GPT</a:t>
            </a:r>
            <a:r>
              <a:rPr lang="zh-CN" altLang="en-US" sz="2400" dirty="0"/>
              <a:t>评分利用</a:t>
            </a:r>
            <a:r>
              <a:rPr lang="en-US" altLang="zh-CN" sz="2400" dirty="0"/>
              <a:t>GPT</a:t>
            </a:r>
            <a:r>
              <a:rPr lang="zh-CN" altLang="en-US" sz="2400" dirty="0"/>
              <a:t>对结果进行评分，通常用于评估多模态对话的性能。</a:t>
            </a:r>
          </a:p>
        </p:txBody>
      </p:sp>
    </p:spTree>
    <p:extLst>
      <p:ext uri="{BB962C8B-B14F-4D97-AF65-F5344CB8AC3E}">
        <p14:creationId xmlns:p14="http://schemas.microsoft.com/office/powerpoint/2010/main" val="1871328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4601988-303C-4567-9B6B-DC6E846933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7</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4" name="内容占位符 3">
            <a:extLst>
              <a:ext uri="{FF2B5EF4-FFF2-40B4-BE49-F238E27FC236}">
                <a16:creationId xmlns:a16="http://schemas.microsoft.com/office/drawing/2014/main" id="{40E5ACBB-D76F-432E-9A50-A8B9F7BB2ED7}"/>
              </a:ext>
            </a:extLst>
          </p:cNvPr>
          <p:cNvSpPr>
            <a:spLocks noGrp="1"/>
          </p:cNvSpPr>
          <p:nvPr>
            <p:ph sz="quarter" idx="13"/>
          </p:nvPr>
        </p:nvSpPr>
        <p:spPr/>
        <p:txBody>
          <a:bodyPr/>
          <a:lstStyle/>
          <a:p>
            <a:r>
              <a:rPr lang="zh-CN" altLang="en-US" dirty="0"/>
              <a:t>四、</a:t>
            </a:r>
            <a:r>
              <a:rPr lang="en-US" altLang="zh-CN" dirty="0"/>
              <a:t>MLLM</a:t>
            </a:r>
            <a:r>
              <a:rPr lang="zh-CN" altLang="en-US" dirty="0"/>
              <a:t>扩展</a:t>
            </a:r>
          </a:p>
        </p:txBody>
      </p:sp>
      <p:sp>
        <p:nvSpPr>
          <p:cNvPr id="7" name="矩形 6">
            <a:extLst>
              <a:ext uri="{FF2B5EF4-FFF2-40B4-BE49-F238E27FC236}">
                <a16:creationId xmlns:a16="http://schemas.microsoft.com/office/drawing/2014/main" id="{8E3B8E9D-EB8C-4DD8-AD1C-745D5943F508}"/>
              </a:ext>
            </a:extLst>
          </p:cNvPr>
          <p:cNvSpPr/>
          <p:nvPr/>
        </p:nvSpPr>
        <p:spPr>
          <a:xfrm>
            <a:off x="102664" y="2427247"/>
            <a:ext cx="2909888" cy="3693319"/>
          </a:xfrm>
          <a:prstGeom prst="rect">
            <a:avLst/>
          </a:prstGeom>
          <a:solidFill>
            <a:schemeClr val="tx2">
              <a:lumMod val="20000"/>
              <a:lumOff val="80000"/>
            </a:schemeClr>
          </a:solidFill>
        </p:spPr>
        <p:txBody>
          <a:bodyPr wrap="square">
            <a:spAutoFit/>
          </a:bodyPr>
          <a:lstStyle/>
          <a:p>
            <a:r>
              <a:rPr lang="zh-CN" altLang="en-US" dirty="0"/>
              <a:t>1. </a:t>
            </a:r>
            <a:r>
              <a:rPr lang="zh-CN" altLang="en-US" b="1" dirty="0"/>
              <a:t>粒度支持</a:t>
            </a:r>
            <a:r>
              <a:rPr lang="zh-CN" altLang="en-US" dirty="0"/>
              <a:t>：研究人员开发了具有更精细粒度控制能力的MLLMs，以便更好地与用户互动。</a:t>
            </a:r>
            <a:r>
              <a:rPr lang="zh-CN" altLang="en-US" b="1" dirty="0"/>
              <a:t>这包括从图像级别到区域级别的输入支持，甚至支持到像素级别。</a:t>
            </a:r>
            <a:endParaRPr lang="en-US" altLang="zh-CN" b="1" dirty="0"/>
          </a:p>
          <a:p>
            <a:r>
              <a:rPr lang="zh-CN" altLang="en-US" b="1" dirty="0">
                <a:solidFill>
                  <a:schemeClr val="accent5"/>
                </a:solidFill>
              </a:rPr>
              <a:t>例如，</a:t>
            </a:r>
            <a:r>
              <a:rPr lang="zh-CN" altLang="en-US" dirty="0"/>
              <a:t>有些模型支持通过自然语言形式的边界框来提供区域级别的输入，让用户通过指向特定区域来与助理进行更灵活的交互。</a:t>
            </a:r>
          </a:p>
          <a:p>
            <a:endParaRPr lang="zh-CN" altLang="en-US" dirty="0"/>
          </a:p>
        </p:txBody>
      </p:sp>
      <p:sp>
        <p:nvSpPr>
          <p:cNvPr id="8" name="矩形 7">
            <a:extLst>
              <a:ext uri="{FF2B5EF4-FFF2-40B4-BE49-F238E27FC236}">
                <a16:creationId xmlns:a16="http://schemas.microsoft.com/office/drawing/2014/main" id="{3E3D2BA6-DDD3-4712-8ED0-92D4ADF08225}"/>
              </a:ext>
            </a:extLst>
          </p:cNvPr>
          <p:cNvSpPr/>
          <p:nvPr/>
        </p:nvSpPr>
        <p:spPr>
          <a:xfrm>
            <a:off x="1439917" y="1215196"/>
            <a:ext cx="9488740" cy="1200329"/>
          </a:xfrm>
          <a:prstGeom prst="rect">
            <a:avLst/>
          </a:prstGeom>
        </p:spPr>
        <p:txBody>
          <a:bodyPr wrap="square">
            <a:spAutoFit/>
          </a:bodyPr>
          <a:lstStyle/>
          <a:p>
            <a:r>
              <a:rPr lang="zh-CN" altLang="en-US" sz="2400" dirty="0"/>
              <a:t>介绍了多模态大型语言模型（MLLMs）的能力扩展，包括</a:t>
            </a:r>
            <a:r>
              <a:rPr lang="zh-CN" altLang="en-US" sz="2400" b="1" dirty="0">
                <a:solidFill>
                  <a:schemeClr val="accent5"/>
                </a:solidFill>
              </a:rPr>
              <a:t>更精细的用户交互支持</a:t>
            </a:r>
            <a:r>
              <a:rPr lang="zh-CN" altLang="en-US" sz="2400" dirty="0"/>
              <a:t>、</a:t>
            </a:r>
            <a:r>
              <a:rPr lang="zh-CN" altLang="en-US" sz="2400" b="1" dirty="0">
                <a:solidFill>
                  <a:schemeClr val="accent5"/>
                </a:solidFill>
              </a:rPr>
              <a:t>更多模态的输入和输出支持</a:t>
            </a:r>
            <a:r>
              <a:rPr lang="zh-CN" altLang="en-US" sz="2400" dirty="0"/>
              <a:t>、对</a:t>
            </a:r>
            <a:r>
              <a:rPr lang="zh-CN" altLang="en-US" sz="2400" b="1" dirty="0">
                <a:solidFill>
                  <a:schemeClr val="accent5"/>
                </a:solidFill>
              </a:rPr>
              <a:t>多种语言的支持</a:t>
            </a:r>
            <a:r>
              <a:rPr lang="zh-CN" altLang="en-US" sz="2400" dirty="0"/>
              <a:t>，以及在</a:t>
            </a:r>
            <a:r>
              <a:rPr lang="zh-CN" altLang="en-US" sz="2400" b="1" dirty="0">
                <a:solidFill>
                  <a:schemeClr val="accent5"/>
                </a:solidFill>
              </a:rPr>
              <a:t>特定领域或真实世界场景中的应用扩展。</a:t>
            </a:r>
          </a:p>
        </p:txBody>
      </p:sp>
      <p:sp>
        <p:nvSpPr>
          <p:cNvPr id="9" name="矩形 8">
            <a:extLst>
              <a:ext uri="{FF2B5EF4-FFF2-40B4-BE49-F238E27FC236}">
                <a16:creationId xmlns:a16="http://schemas.microsoft.com/office/drawing/2014/main" id="{79CA8EB4-2E74-4AF3-B2A5-3DB73F2F2809}"/>
              </a:ext>
            </a:extLst>
          </p:cNvPr>
          <p:cNvSpPr/>
          <p:nvPr/>
        </p:nvSpPr>
        <p:spPr>
          <a:xfrm>
            <a:off x="2938642" y="2419250"/>
            <a:ext cx="2909888" cy="3416320"/>
          </a:xfrm>
          <a:prstGeom prst="rect">
            <a:avLst/>
          </a:prstGeom>
          <a:solidFill>
            <a:schemeClr val="tx2">
              <a:lumMod val="20000"/>
              <a:lumOff val="80000"/>
            </a:schemeClr>
          </a:solidFill>
        </p:spPr>
        <p:txBody>
          <a:bodyPr wrap="square">
            <a:spAutoFit/>
          </a:bodyPr>
          <a:lstStyle/>
          <a:p>
            <a:r>
              <a:rPr lang="zh-CN" altLang="en-US" dirty="0"/>
              <a:t>2.</a:t>
            </a:r>
            <a:r>
              <a:rPr lang="zh-CN" altLang="en-US" b="1" dirty="0"/>
              <a:t> 模态支持</a:t>
            </a:r>
            <a:r>
              <a:rPr lang="zh-CN" altLang="en-US" dirty="0"/>
              <a:t>：MLLMs逐渐扩展到更多的输入模态，如</a:t>
            </a:r>
            <a:r>
              <a:rPr lang="zh-CN" altLang="en-US" b="1" dirty="0"/>
              <a:t>3D点云</a:t>
            </a:r>
            <a:r>
              <a:rPr lang="zh-CN" altLang="en-US" dirty="0"/>
              <a:t>，也拓展到能够</a:t>
            </a:r>
            <a:r>
              <a:rPr lang="zh-CN" altLang="en-US" b="1" dirty="0"/>
              <a:t>生成图像、音频和视频等不同模态的响应</a:t>
            </a:r>
            <a:r>
              <a:rPr lang="zh-CN" altLang="en-US" dirty="0"/>
              <a:t>。</a:t>
            </a:r>
            <a:endParaRPr lang="en-US" altLang="zh-CN" dirty="0"/>
          </a:p>
          <a:p>
            <a:r>
              <a:rPr lang="zh-CN" altLang="en-US" b="1" dirty="0">
                <a:solidFill>
                  <a:schemeClr val="accent5"/>
                </a:solidFill>
              </a:rPr>
              <a:t>例如</a:t>
            </a:r>
            <a:r>
              <a:rPr lang="zh-CN" altLang="en-US" dirty="0"/>
              <a:t>，NExT-GPT框架支持文本、图像、音频和视频等混合模态的输入和输出，通过附加到MLLM的扩散模型，实现了输出格式和上下文推理的更多灵活性。</a:t>
            </a:r>
          </a:p>
          <a:p>
            <a:endParaRPr lang="zh-CN" altLang="en-US" dirty="0"/>
          </a:p>
        </p:txBody>
      </p:sp>
      <p:sp>
        <p:nvSpPr>
          <p:cNvPr id="10" name="矩形 9">
            <a:extLst>
              <a:ext uri="{FF2B5EF4-FFF2-40B4-BE49-F238E27FC236}">
                <a16:creationId xmlns:a16="http://schemas.microsoft.com/office/drawing/2014/main" id="{7C9C6DCD-05CF-49F5-B96A-52E46421AE17}"/>
              </a:ext>
            </a:extLst>
          </p:cNvPr>
          <p:cNvSpPr/>
          <p:nvPr/>
        </p:nvSpPr>
        <p:spPr>
          <a:xfrm>
            <a:off x="5848530" y="2415523"/>
            <a:ext cx="2909888" cy="2585323"/>
          </a:xfrm>
          <a:prstGeom prst="rect">
            <a:avLst/>
          </a:prstGeom>
          <a:solidFill>
            <a:schemeClr val="tx2">
              <a:lumMod val="20000"/>
              <a:lumOff val="80000"/>
            </a:schemeClr>
          </a:solidFill>
        </p:spPr>
        <p:txBody>
          <a:bodyPr wrap="square">
            <a:spAutoFit/>
          </a:bodyPr>
          <a:lstStyle/>
          <a:p>
            <a:r>
              <a:rPr lang="zh-CN" altLang="en-US" dirty="0"/>
              <a:t>3. </a:t>
            </a:r>
            <a:r>
              <a:rPr lang="zh-CN" altLang="en-US" b="1" dirty="0"/>
              <a:t>语言支持</a:t>
            </a:r>
            <a:r>
              <a:rPr lang="zh-CN" altLang="en-US" dirty="0"/>
              <a:t>：由于高质量的非英语训练语料相对稀缺，</a:t>
            </a:r>
            <a:r>
              <a:rPr lang="zh-CN" altLang="en-US" b="1" dirty="0"/>
              <a:t>大多数当前模型主要支持单一语言</a:t>
            </a:r>
            <a:r>
              <a:rPr lang="zh-CN" altLang="en-US" dirty="0"/>
              <a:t>。为了覆盖更广泛的用户，一些研究致力于开发</a:t>
            </a:r>
            <a:r>
              <a:rPr lang="zh-CN" altLang="en-US" b="1" dirty="0"/>
              <a:t>多语言模型</a:t>
            </a:r>
            <a:r>
              <a:rPr lang="zh-CN" altLang="en-US" dirty="0"/>
              <a:t>，通过设计多阶段训练方案，使模型能够支持包括中文在内的多种语言。</a:t>
            </a:r>
          </a:p>
        </p:txBody>
      </p:sp>
      <p:sp>
        <p:nvSpPr>
          <p:cNvPr id="11" name="矩形 10">
            <a:extLst>
              <a:ext uri="{FF2B5EF4-FFF2-40B4-BE49-F238E27FC236}">
                <a16:creationId xmlns:a16="http://schemas.microsoft.com/office/drawing/2014/main" id="{6C90FA43-C071-4B21-93C9-723898837BED}"/>
              </a:ext>
            </a:extLst>
          </p:cNvPr>
          <p:cNvSpPr/>
          <p:nvPr/>
        </p:nvSpPr>
        <p:spPr>
          <a:xfrm>
            <a:off x="8610598" y="2415524"/>
            <a:ext cx="3213539" cy="3970318"/>
          </a:xfrm>
          <a:prstGeom prst="rect">
            <a:avLst/>
          </a:prstGeom>
          <a:solidFill>
            <a:schemeClr val="tx2">
              <a:lumMod val="20000"/>
              <a:lumOff val="80000"/>
            </a:schemeClr>
          </a:solidFill>
        </p:spPr>
        <p:txBody>
          <a:bodyPr wrap="square">
            <a:spAutoFit/>
          </a:bodyPr>
          <a:lstStyle/>
          <a:p>
            <a:r>
              <a:rPr lang="zh-CN" altLang="en-US" dirty="0"/>
              <a:t>4</a:t>
            </a:r>
            <a:r>
              <a:rPr lang="zh-CN" altLang="en-US" b="1" dirty="0"/>
              <a:t>. 应用场景扩展</a:t>
            </a:r>
            <a:r>
              <a:rPr lang="zh-CN" altLang="en-US" dirty="0"/>
              <a:t>：除了开发通用型的助手，一些研究专注于</a:t>
            </a:r>
            <a:r>
              <a:rPr lang="zh-CN" altLang="en-US" b="1" dirty="0"/>
              <a:t>更具体的真实场景</a:t>
            </a:r>
            <a:r>
              <a:rPr lang="zh-CN" altLang="en-US" dirty="0"/>
              <a:t>，或将MLLMs扩展到需要特定专业知识的下游任务。</a:t>
            </a:r>
            <a:endParaRPr lang="en-US" altLang="zh-CN" dirty="0"/>
          </a:p>
          <a:p>
            <a:r>
              <a:rPr lang="zh-CN" altLang="en-US" b="1" dirty="0">
                <a:solidFill>
                  <a:schemeClr val="accent5"/>
                </a:solidFill>
              </a:rPr>
              <a:t>例如</a:t>
            </a:r>
            <a:r>
              <a:rPr lang="zh-CN" altLang="en-US" dirty="0"/>
              <a:t>，有研究探索将MLLMs适配到资源受限的真实场景中，开发适用于移动设备的小型MLLM变体，或开发专门设计的图形用户界面（GUI）助手，作为有用的人机交互代理。还有研究将MLLMs扩展到具有特定知识领域的任务，如文档理解和医学领域。</a:t>
            </a:r>
          </a:p>
        </p:txBody>
      </p:sp>
    </p:spTree>
    <p:extLst>
      <p:ext uri="{BB962C8B-B14F-4D97-AF65-F5344CB8AC3E}">
        <p14:creationId xmlns:p14="http://schemas.microsoft.com/office/powerpoint/2010/main" val="266304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C6221F-A68A-49DE-AA1C-DEAD09C52B43}"/>
              </a:ext>
            </a:extLst>
          </p:cNvPr>
          <p:cNvSpPr>
            <a:spLocks noGrp="1"/>
          </p:cNvSpPr>
          <p:nvPr>
            <p:ph type="sldNum" sz="quarter" idx="12"/>
          </p:nvPr>
        </p:nvSpPr>
        <p:spPr>
          <a:xfrm>
            <a:off x="8610599" y="6398937"/>
            <a:ext cx="2909888" cy="206381"/>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8</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4" name="内容占位符 3">
            <a:extLst>
              <a:ext uri="{FF2B5EF4-FFF2-40B4-BE49-F238E27FC236}">
                <a16:creationId xmlns:a16="http://schemas.microsoft.com/office/drawing/2014/main" id="{30522375-84B7-40A3-8A89-D16622B881F4}"/>
              </a:ext>
            </a:extLst>
          </p:cNvPr>
          <p:cNvSpPr>
            <a:spLocks noGrp="1"/>
          </p:cNvSpPr>
          <p:nvPr>
            <p:ph sz="quarter" idx="13"/>
          </p:nvPr>
        </p:nvSpPr>
        <p:spPr/>
        <p:txBody>
          <a:bodyPr/>
          <a:lstStyle/>
          <a:p>
            <a:r>
              <a:rPr lang="zh-CN" altLang="en-US" dirty="0"/>
              <a:t>五、</a:t>
            </a:r>
            <a:r>
              <a:rPr lang="en-US" altLang="zh-CN" dirty="0"/>
              <a:t>MLLMs</a:t>
            </a:r>
            <a:r>
              <a:rPr lang="zh-CN" altLang="en-US" dirty="0"/>
              <a:t>幻觉问题</a:t>
            </a:r>
          </a:p>
        </p:txBody>
      </p:sp>
      <p:sp>
        <p:nvSpPr>
          <p:cNvPr id="5" name="矩形 4">
            <a:extLst>
              <a:ext uri="{FF2B5EF4-FFF2-40B4-BE49-F238E27FC236}">
                <a16:creationId xmlns:a16="http://schemas.microsoft.com/office/drawing/2014/main" id="{ABBB1318-BDE4-4BA3-B02E-17493F4A67DF}"/>
              </a:ext>
            </a:extLst>
          </p:cNvPr>
          <p:cNvSpPr/>
          <p:nvPr/>
        </p:nvSpPr>
        <p:spPr>
          <a:xfrm>
            <a:off x="318246" y="1512385"/>
            <a:ext cx="4455460" cy="2246769"/>
          </a:xfrm>
          <a:prstGeom prst="rect">
            <a:avLst/>
          </a:prstGeom>
        </p:spPr>
        <p:txBody>
          <a:bodyPr wrap="square">
            <a:spAutoFit/>
          </a:bodyPr>
          <a:lstStyle/>
          <a:p>
            <a:r>
              <a:rPr lang="zh-CN" altLang="en-US" sz="2000" b="1" dirty="0"/>
              <a:t>三种类型的多模态幻觉：</a:t>
            </a:r>
          </a:p>
          <a:p>
            <a:r>
              <a:rPr lang="zh-CN" altLang="en-US" sz="2000" dirty="0"/>
              <a:t>   </a:t>
            </a:r>
            <a:r>
              <a:rPr lang="en-US" altLang="zh-CN" sz="2000" dirty="0"/>
              <a:t>- </a:t>
            </a:r>
            <a:r>
              <a:rPr lang="zh-CN" altLang="en-US" sz="2000" dirty="0"/>
              <a:t>存在幻觉：模型错误地声称图像中存在某些对象。</a:t>
            </a:r>
          </a:p>
          <a:p>
            <a:r>
              <a:rPr lang="zh-CN" altLang="en-US" sz="2000" dirty="0"/>
              <a:t>   </a:t>
            </a:r>
            <a:r>
              <a:rPr lang="en-US" altLang="zh-CN" sz="2000" dirty="0"/>
              <a:t>- </a:t>
            </a:r>
            <a:r>
              <a:rPr lang="zh-CN" altLang="en-US" sz="2000" dirty="0"/>
              <a:t>属性幻觉：模型错误地描述了对象的属性，比如错误地识别了狗的颜色。</a:t>
            </a:r>
          </a:p>
          <a:p>
            <a:r>
              <a:rPr lang="zh-CN" altLang="en-US" sz="2000" dirty="0"/>
              <a:t>   </a:t>
            </a:r>
            <a:r>
              <a:rPr lang="en-US" altLang="zh-CN" sz="2000" dirty="0"/>
              <a:t>- </a:t>
            </a:r>
            <a:r>
              <a:rPr lang="zh-CN" altLang="en-US" sz="2000" dirty="0"/>
              <a:t>关系幻觉：模型错误地描述了对象间的关系，如相对位置和相互作用</a:t>
            </a:r>
          </a:p>
        </p:txBody>
      </p:sp>
      <p:sp>
        <p:nvSpPr>
          <p:cNvPr id="6" name="矩形 5">
            <a:extLst>
              <a:ext uri="{FF2B5EF4-FFF2-40B4-BE49-F238E27FC236}">
                <a16:creationId xmlns:a16="http://schemas.microsoft.com/office/drawing/2014/main" id="{A6381B2C-786D-4F39-A66F-82846D51A796}"/>
              </a:ext>
            </a:extLst>
          </p:cNvPr>
          <p:cNvSpPr/>
          <p:nvPr/>
        </p:nvSpPr>
        <p:spPr>
          <a:xfrm>
            <a:off x="318245" y="4800839"/>
            <a:ext cx="4731125" cy="984885"/>
          </a:xfrm>
          <a:prstGeom prst="rect">
            <a:avLst/>
          </a:prstGeom>
        </p:spPr>
        <p:txBody>
          <a:bodyPr wrap="square">
            <a:spAutoFit/>
          </a:bodyPr>
          <a:lstStyle/>
          <a:p>
            <a:r>
              <a:rPr lang="zh-CN" altLang="en-US" sz="2000" b="1" dirty="0"/>
              <a:t>评估方法：</a:t>
            </a:r>
            <a:endParaRPr lang="en-US" altLang="zh-CN" sz="2000" b="1" dirty="0"/>
          </a:p>
          <a:p>
            <a:pPr lvl="1"/>
            <a:r>
              <a:rPr lang="en-US" altLang="zh-CN" dirty="0"/>
              <a:t>CHAIR</a:t>
            </a:r>
            <a:r>
              <a:rPr lang="zh-CN" altLang="en-US" dirty="0"/>
              <a:t>、</a:t>
            </a:r>
            <a:r>
              <a:rPr lang="en-US" altLang="zh-CN" dirty="0"/>
              <a:t>POPE</a:t>
            </a:r>
            <a:r>
              <a:rPr lang="zh-CN" altLang="en-US" dirty="0"/>
              <a:t>、</a:t>
            </a:r>
            <a:r>
              <a:rPr lang="en-US" altLang="zh-CN" dirty="0" err="1"/>
              <a:t>HaELM</a:t>
            </a:r>
            <a:r>
              <a:rPr lang="zh-CN" altLang="en-US" dirty="0"/>
              <a:t>、</a:t>
            </a:r>
            <a:r>
              <a:rPr lang="en-US" altLang="zh-CN" b="1" dirty="0"/>
              <a:t>Woodpecke</a:t>
            </a:r>
            <a:r>
              <a:rPr lang="en-US" altLang="zh-CN" dirty="0"/>
              <a:t>r</a:t>
            </a:r>
            <a:r>
              <a:rPr lang="zh-CN" altLang="en-US" dirty="0"/>
              <a:t>、</a:t>
            </a:r>
            <a:r>
              <a:rPr lang="en-US" altLang="zh-CN" dirty="0"/>
              <a:t>Faith-Score</a:t>
            </a:r>
            <a:r>
              <a:rPr lang="zh-CN" altLang="en-US" dirty="0"/>
              <a:t>、</a:t>
            </a:r>
            <a:r>
              <a:rPr lang="en-US" altLang="zh-CN" dirty="0"/>
              <a:t>AMBER</a:t>
            </a:r>
            <a:endParaRPr lang="en-US" altLang="zh-CN" sz="2000" dirty="0"/>
          </a:p>
        </p:txBody>
      </p:sp>
      <p:sp>
        <p:nvSpPr>
          <p:cNvPr id="7" name="矩形 6">
            <a:extLst>
              <a:ext uri="{FF2B5EF4-FFF2-40B4-BE49-F238E27FC236}">
                <a16:creationId xmlns:a16="http://schemas.microsoft.com/office/drawing/2014/main" id="{783660BB-99A8-4E59-AC84-87D5D06C19C2}"/>
              </a:ext>
            </a:extLst>
          </p:cNvPr>
          <p:cNvSpPr/>
          <p:nvPr/>
        </p:nvSpPr>
        <p:spPr>
          <a:xfrm>
            <a:off x="5424487" y="1512385"/>
            <a:ext cx="6096000" cy="2862322"/>
          </a:xfrm>
          <a:prstGeom prst="rect">
            <a:avLst/>
          </a:prstGeom>
        </p:spPr>
        <p:txBody>
          <a:bodyPr>
            <a:spAutoFit/>
          </a:bodyPr>
          <a:lstStyle/>
          <a:p>
            <a:r>
              <a:rPr lang="zh-CN" altLang="en-US" sz="2000" b="1" dirty="0">
                <a:solidFill>
                  <a:srgbClr val="0D0D0D"/>
                </a:solidFill>
                <a:latin typeface="Söhne"/>
              </a:rPr>
              <a:t>缓解方法</a:t>
            </a:r>
            <a:r>
              <a:rPr lang="zh-CN" altLang="en-US" sz="2000" dirty="0">
                <a:solidFill>
                  <a:srgbClr val="0D0D0D"/>
                </a:solidFill>
                <a:latin typeface="Söhne"/>
              </a:rPr>
              <a:t>：</a:t>
            </a:r>
          </a:p>
          <a:p>
            <a:pPr marL="742950" lvl="1" indent="-285750">
              <a:buFont typeface="+mj-lt"/>
              <a:buAutoNum type="arabicPeriod"/>
            </a:pPr>
            <a:r>
              <a:rPr lang="zh-CN" altLang="en-US" sz="2000" b="1" dirty="0">
                <a:solidFill>
                  <a:srgbClr val="0D0D0D"/>
                </a:solidFill>
                <a:latin typeface="Söhne"/>
              </a:rPr>
              <a:t>预纠正</a:t>
            </a:r>
            <a:r>
              <a:rPr lang="zh-CN" altLang="en-US" sz="2000" dirty="0">
                <a:solidFill>
                  <a:srgbClr val="0D0D0D"/>
                </a:solidFill>
                <a:latin typeface="Söhne"/>
              </a:rPr>
              <a:t>：在响应生成前通过收集专门的数据（如负面数据）并使用这些数据进行微调，以减少幻觉响应。</a:t>
            </a:r>
          </a:p>
          <a:p>
            <a:pPr marL="742950" lvl="1" indent="-285750">
              <a:buFont typeface="+mj-lt"/>
              <a:buAutoNum type="arabicPeriod"/>
            </a:pPr>
            <a:r>
              <a:rPr lang="zh-CN" altLang="en-US" sz="2000" b="1" dirty="0">
                <a:solidFill>
                  <a:srgbClr val="0D0D0D"/>
                </a:solidFill>
                <a:latin typeface="Söhne"/>
              </a:rPr>
              <a:t>过程中纠正</a:t>
            </a:r>
            <a:r>
              <a:rPr lang="zh-CN" altLang="en-US" sz="2000" dirty="0">
                <a:solidFill>
                  <a:srgbClr val="0D0D0D"/>
                </a:solidFill>
                <a:latin typeface="Söhne"/>
              </a:rPr>
              <a:t>：通过改进架构设计或特征表示来解决幻觉问题，尝试探索幻觉的原因，并设计相应的解决方案在生成过程中减轻它们。</a:t>
            </a:r>
          </a:p>
          <a:p>
            <a:pPr marL="742950" lvl="1" indent="-285750">
              <a:buFont typeface="+mj-lt"/>
              <a:buAutoNum type="arabicPeriod"/>
            </a:pPr>
            <a:r>
              <a:rPr lang="zh-CN" altLang="en-US" sz="2000" b="1" dirty="0">
                <a:solidFill>
                  <a:srgbClr val="0D0D0D"/>
                </a:solidFill>
                <a:latin typeface="Söhne"/>
              </a:rPr>
              <a:t>后处理纠正</a:t>
            </a:r>
            <a:r>
              <a:rPr lang="zh-CN" altLang="en-US" sz="2000" dirty="0">
                <a:solidFill>
                  <a:srgbClr val="0D0D0D"/>
                </a:solidFill>
                <a:latin typeface="Söhne"/>
              </a:rPr>
              <a:t>：在响应生成后以后处理方式缓解幻觉，通过特定的后处理框架来纠正幻觉。</a:t>
            </a:r>
            <a:endParaRPr lang="zh-CN" altLang="en-US" sz="2000" b="0" i="0" dirty="0">
              <a:solidFill>
                <a:srgbClr val="0D0D0D"/>
              </a:solidFill>
              <a:effectLst/>
              <a:latin typeface="Söhne"/>
            </a:endParaRPr>
          </a:p>
        </p:txBody>
      </p:sp>
      <p:sp>
        <p:nvSpPr>
          <p:cNvPr id="8" name="矩形 7">
            <a:extLst>
              <a:ext uri="{FF2B5EF4-FFF2-40B4-BE49-F238E27FC236}">
                <a16:creationId xmlns:a16="http://schemas.microsoft.com/office/drawing/2014/main" id="{0BF10016-0E43-4100-894A-DE5B98391579}"/>
              </a:ext>
            </a:extLst>
          </p:cNvPr>
          <p:cNvSpPr/>
          <p:nvPr/>
        </p:nvSpPr>
        <p:spPr>
          <a:xfrm>
            <a:off x="5777755" y="4800839"/>
            <a:ext cx="6096000" cy="954107"/>
          </a:xfrm>
          <a:prstGeom prst="rect">
            <a:avLst/>
          </a:prstGeom>
        </p:spPr>
        <p:txBody>
          <a:bodyPr wrap="square">
            <a:spAutoFit/>
          </a:bodyPr>
          <a:lstStyle/>
          <a:p>
            <a:r>
              <a:rPr lang="zh-CN" altLang="en-US" sz="2000" b="1" dirty="0"/>
              <a:t>具体的幻觉缓解研究：</a:t>
            </a:r>
            <a:endParaRPr lang="en-US" altLang="zh-CN" sz="2000" b="1" dirty="0"/>
          </a:p>
          <a:p>
            <a:pPr lvl="1"/>
            <a:r>
              <a:rPr lang="en-US" altLang="zh-CN" dirty="0"/>
              <a:t>LRV-Instruction</a:t>
            </a:r>
            <a:r>
              <a:rPr lang="zh-CN" altLang="en-US" dirty="0"/>
              <a:t>、</a:t>
            </a:r>
            <a:r>
              <a:rPr lang="en-US" altLang="zh-CN" dirty="0" err="1"/>
              <a:t>HallE</a:t>
            </a:r>
            <a:r>
              <a:rPr lang="en-US" altLang="zh-CN" dirty="0"/>
              <a:t>-Switch</a:t>
            </a:r>
            <a:r>
              <a:rPr lang="zh-CN" altLang="en-US" dirty="0"/>
              <a:t>、</a:t>
            </a:r>
            <a:r>
              <a:rPr lang="en-US" altLang="zh-CN" dirty="0"/>
              <a:t>VCD</a:t>
            </a:r>
            <a:r>
              <a:rPr lang="zh-CN" altLang="en-US" dirty="0"/>
              <a:t>、</a:t>
            </a:r>
            <a:r>
              <a:rPr lang="en-US" altLang="zh-CN" dirty="0"/>
              <a:t>HACL</a:t>
            </a:r>
            <a:r>
              <a:rPr lang="zh-CN" altLang="en-US" dirty="0"/>
              <a:t>、</a:t>
            </a:r>
            <a:r>
              <a:rPr lang="en-US" altLang="zh-CN" b="1" dirty="0"/>
              <a:t>Woodpecker</a:t>
            </a:r>
            <a:endParaRPr lang="zh-CN" altLang="en-US" b="1" dirty="0"/>
          </a:p>
        </p:txBody>
      </p:sp>
    </p:spTree>
    <p:extLst>
      <p:ext uri="{BB962C8B-B14F-4D97-AF65-F5344CB8AC3E}">
        <p14:creationId xmlns:p14="http://schemas.microsoft.com/office/powerpoint/2010/main" val="152240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83B6C32-0E0C-41F3-8A6A-C856F701FF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t>9</a:t>
            </a:fld>
            <a:endParaRPr kumimoji="0" lang="zh-CN" altLang="en-US" sz="10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4" name="内容占位符 3">
            <a:extLst>
              <a:ext uri="{FF2B5EF4-FFF2-40B4-BE49-F238E27FC236}">
                <a16:creationId xmlns:a16="http://schemas.microsoft.com/office/drawing/2014/main" id="{A100FE42-80CF-4206-AA43-491017DF0CD6}"/>
              </a:ext>
            </a:extLst>
          </p:cNvPr>
          <p:cNvSpPr>
            <a:spLocks noGrp="1"/>
          </p:cNvSpPr>
          <p:nvPr>
            <p:ph sz="quarter" idx="13"/>
          </p:nvPr>
        </p:nvSpPr>
        <p:spPr/>
        <p:txBody>
          <a:bodyPr/>
          <a:lstStyle/>
          <a:p>
            <a:r>
              <a:rPr lang="zh-CN" altLang="en-US" dirty="0"/>
              <a:t>六、</a:t>
            </a:r>
            <a:r>
              <a:rPr lang="en-US" altLang="zh-CN" dirty="0"/>
              <a:t>MLLM</a:t>
            </a:r>
            <a:r>
              <a:rPr lang="zh-CN" altLang="en-US" dirty="0"/>
              <a:t>中的一些技术</a:t>
            </a:r>
          </a:p>
        </p:txBody>
      </p:sp>
      <p:sp>
        <p:nvSpPr>
          <p:cNvPr id="5" name="矩形 4">
            <a:extLst>
              <a:ext uri="{FF2B5EF4-FFF2-40B4-BE49-F238E27FC236}">
                <a16:creationId xmlns:a16="http://schemas.microsoft.com/office/drawing/2014/main" id="{1BCD1760-D029-4A3C-B277-BF627DBCD00D}"/>
              </a:ext>
            </a:extLst>
          </p:cNvPr>
          <p:cNvSpPr/>
          <p:nvPr/>
        </p:nvSpPr>
        <p:spPr>
          <a:xfrm>
            <a:off x="278653" y="1430440"/>
            <a:ext cx="6096000" cy="4039567"/>
          </a:xfrm>
          <a:prstGeom prst="rect">
            <a:avLst/>
          </a:prstGeom>
        </p:spPr>
        <p:txBody>
          <a:bodyPr>
            <a:spAutoFit/>
          </a:bodyPr>
          <a:lstStyle/>
          <a:p>
            <a:r>
              <a:rPr lang="zh-CN" altLang="en-US" dirty="0"/>
              <a:t>1. </a:t>
            </a:r>
            <a:r>
              <a:rPr lang="zh-CN" altLang="en-US" b="1" dirty="0"/>
              <a:t>多模态上下文学习（M-ICL）：</a:t>
            </a:r>
          </a:p>
          <a:p>
            <a:pPr>
              <a:lnSpc>
                <a:spcPct val="125000"/>
              </a:lnSpc>
            </a:pPr>
            <a:r>
              <a:rPr lang="zh-CN" altLang="en-US" dirty="0"/>
              <a:t>   - M-ICL是一种在推理过程中利用</a:t>
            </a:r>
            <a:r>
              <a:rPr lang="zh-CN" altLang="en-US" b="1" dirty="0">
                <a:solidFill>
                  <a:schemeClr val="accent5"/>
                </a:solidFill>
              </a:rPr>
              <a:t>少量上下文例子</a:t>
            </a:r>
            <a:r>
              <a:rPr lang="zh-CN" altLang="en-US" dirty="0"/>
              <a:t>来提升模型在特定任务上的表现的技术，不仅处理文本信息，同时处理图像或其他多模态信息。</a:t>
            </a:r>
          </a:p>
          <a:p>
            <a:pPr>
              <a:lnSpc>
                <a:spcPct val="125000"/>
              </a:lnSpc>
            </a:pPr>
            <a:r>
              <a:rPr lang="zh-CN" altLang="en-US" dirty="0"/>
              <a:t>   - M-ICL通常在无需额外训练的情况下，在推理阶段被集成到各种框架中。通过向模型提供一组上下文样本，模型可以从中学习任务的本质，从而提升少样本学习的表现。</a:t>
            </a:r>
            <a:endParaRPr lang="en-US" altLang="zh-CN" dirty="0"/>
          </a:p>
          <a:p>
            <a:pPr>
              <a:lnSpc>
                <a:spcPct val="125000"/>
              </a:lnSpc>
            </a:pPr>
            <a:endParaRPr lang="zh-CN" altLang="en-US" dirty="0"/>
          </a:p>
          <a:p>
            <a:r>
              <a:rPr lang="zh-CN" altLang="en-US" dirty="0"/>
              <a:t>2. </a:t>
            </a:r>
            <a:r>
              <a:rPr lang="zh-CN" altLang="en-US" b="1" dirty="0"/>
              <a:t>多模态思维链（M-CoT）：</a:t>
            </a:r>
          </a:p>
          <a:p>
            <a:pPr>
              <a:lnSpc>
                <a:spcPct val="125000"/>
              </a:lnSpc>
            </a:pPr>
            <a:r>
              <a:rPr lang="zh-CN" altLang="en-US" dirty="0"/>
              <a:t>   - M-CoT是一种让模型输出推理过程中的中间步骤的技术，有助于处理复杂的推理任务。</a:t>
            </a:r>
            <a:endParaRPr lang="en-US" altLang="zh-CN" dirty="0"/>
          </a:p>
          <a:p>
            <a:r>
              <a:rPr lang="zh-CN" altLang="en-US" dirty="0"/>
              <a:t>   </a:t>
            </a:r>
          </a:p>
        </p:txBody>
      </p:sp>
      <p:sp>
        <p:nvSpPr>
          <p:cNvPr id="7" name="矩形 6">
            <a:extLst>
              <a:ext uri="{FF2B5EF4-FFF2-40B4-BE49-F238E27FC236}">
                <a16:creationId xmlns:a16="http://schemas.microsoft.com/office/drawing/2014/main" id="{0AA021E4-77CA-4090-BE58-2990A200FC5A}"/>
              </a:ext>
            </a:extLst>
          </p:cNvPr>
          <p:cNvSpPr/>
          <p:nvPr/>
        </p:nvSpPr>
        <p:spPr>
          <a:xfrm>
            <a:off x="6374653" y="1489241"/>
            <a:ext cx="5883089" cy="5147563"/>
          </a:xfrm>
          <a:prstGeom prst="rect">
            <a:avLst/>
          </a:prstGeom>
        </p:spPr>
        <p:txBody>
          <a:bodyPr wrap="square">
            <a:spAutoFit/>
          </a:bodyPr>
          <a:lstStyle/>
          <a:p>
            <a:r>
              <a:rPr lang="zh-CN" altLang="en-US" dirty="0"/>
              <a:t>3. </a:t>
            </a:r>
            <a:r>
              <a:rPr lang="zh-CN" altLang="en-US" b="1" dirty="0"/>
              <a:t>解决复合推理任务：</a:t>
            </a:r>
          </a:p>
          <a:p>
            <a:pPr>
              <a:lnSpc>
                <a:spcPct val="125000"/>
              </a:lnSpc>
            </a:pPr>
            <a:r>
              <a:rPr lang="zh-CN" altLang="en-US" dirty="0"/>
              <a:t>   - 利用M-ICL和M-CoT技术，MLLMs可以被应用于解决需要联合多种信息源和多步逻辑推理的复合推理任务。</a:t>
            </a:r>
          </a:p>
          <a:p>
            <a:pPr>
              <a:lnSpc>
                <a:spcPct val="125000"/>
              </a:lnSpc>
            </a:pPr>
            <a:r>
              <a:rPr lang="zh-CN" altLang="en-US" dirty="0"/>
              <a:t>   - 这些任务可能涉及跨域知识、推理和解答复杂问题，例如自动驾驶场景中的情景理解、医学图像分析中的诊断推理等。</a:t>
            </a:r>
            <a:endParaRPr lang="en-US" altLang="zh-CN" dirty="0"/>
          </a:p>
          <a:p>
            <a:endParaRPr lang="en-US" altLang="zh-CN" dirty="0"/>
          </a:p>
          <a:p>
            <a:endParaRPr lang="zh-CN" altLang="en-US" dirty="0"/>
          </a:p>
          <a:p>
            <a:endParaRPr lang="zh-CN" altLang="en-US" dirty="0"/>
          </a:p>
          <a:p>
            <a:r>
              <a:rPr lang="zh-CN" altLang="en-US" dirty="0"/>
              <a:t>4.</a:t>
            </a:r>
            <a:r>
              <a:rPr lang="zh-CN" altLang="en-US" b="1" dirty="0"/>
              <a:t> LLM辅助的视觉推理（LLM-Aided Visual Reasoning, LAVR）：</a:t>
            </a:r>
          </a:p>
          <a:p>
            <a:pPr>
              <a:lnSpc>
                <a:spcPct val="125000"/>
              </a:lnSpc>
            </a:pPr>
            <a:r>
              <a:rPr lang="zh-CN" altLang="en-US" dirty="0"/>
              <a:t>   - LAVR是一种结合了大型语言模型的推理能力和视觉理解能力来解决视觉推理任务的方法。在这种方法中，LLM可以帮助解释视觉数据，并提供更深入的分析或解释，比如通过生成对图像中事件的描述来辅助推理任务。</a:t>
            </a:r>
          </a:p>
          <a:p>
            <a:endParaRPr lang="zh-CN" altLang="en-US" dirty="0"/>
          </a:p>
        </p:txBody>
      </p:sp>
      <p:pic>
        <p:nvPicPr>
          <p:cNvPr id="8" name="图片 7">
            <a:extLst>
              <a:ext uri="{FF2B5EF4-FFF2-40B4-BE49-F238E27FC236}">
                <a16:creationId xmlns:a16="http://schemas.microsoft.com/office/drawing/2014/main" id="{DB80A4B5-E900-4D20-A8DD-BCD0C426C29C}"/>
              </a:ext>
            </a:extLst>
          </p:cNvPr>
          <p:cNvPicPr>
            <a:picLocks noChangeAspect="1"/>
          </p:cNvPicPr>
          <p:nvPr/>
        </p:nvPicPr>
        <p:blipFill>
          <a:blip r:embed="rId3"/>
          <a:stretch>
            <a:fillRect/>
          </a:stretch>
        </p:blipFill>
        <p:spPr>
          <a:xfrm>
            <a:off x="278653" y="5163087"/>
            <a:ext cx="3210859" cy="1700937"/>
          </a:xfrm>
          <a:prstGeom prst="rect">
            <a:avLst/>
          </a:prstGeom>
        </p:spPr>
      </p:pic>
    </p:spTree>
    <p:extLst>
      <p:ext uri="{BB962C8B-B14F-4D97-AF65-F5344CB8AC3E}">
        <p14:creationId xmlns:p14="http://schemas.microsoft.com/office/powerpoint/2010/main" val="9607311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09793a56-6aaa-4e60-9d4e-7f926ac94a4a"/>
  <p:tag name="COMMONDATA" val="eyJoZGlkIjoiODViY2JkMjU3NGYzZTEwMzZmMGFkZWViYmNkYWU3ND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74,&quot;width&quot;:21421}"/>
</p:tagLst>
</file>

<file path=ppt/theme/theme1.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D03D33"/>
      </a:accent1>
      <a:accent2>
        <a:srgbClr val="3583D1"/>
      </a:accent2>
      <a:accent3>
        <a:srgbClr val="E2623F"/>
      </a:accent3>
      <a:accent4>
        <a:srgbClr val="BA4827"/>
      </a:accent4>
      <a:accent5>
        <a:srgbClr val="2B6CAC"/>
      </a:accent5>
      <a:accent6>
        <a:srgbClr val="B93612"/>
      </a:accent6>
      <a:hlink>
        <a:srgbClr val="FC3702"/>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FF0000"/>
          </a:solidFill>
          <a:prstDash val="dash"/>
          <a:round/>
        </a:ln>
      </a:spPr>
      <a:bodyPr wrap="none" rtlCol="0" anchor="ctr"/>
      <a:lstStyle>
        <a:defPPr algn="ctr">
          <a:defRPr sz="1400" b="1" dirty="0">
            <a:solidFill>
              <a:schemeClr val="tx1"/>
            </a:solidFill>
            <a:latin typeface="微软雅黑" panose="020B0503020204020204" pitchFamily="34" charset="-122"/>
            <a:ea typeface="微软雅黑" panose="020B0503020204020204" pitchFamily="34" charset="-122"/>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1162</TotalTime>
  <Words>3392</Words>
  <Application>Microsoft Office PowerPoint</Application>
  <PresentationFormat>宽屏</PresentationFormat>
  <Paragraphs>184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Söhne</vt:lpstr>
      <vt:lpstr>等线</vt:lpstr>
      <vt:lpstr>方正小标宋简体</vt:lpstr>
      <vt:lpstr>微软雅黑</vt:lpstr>
      <vt:lpstr>Arial</vt:lpstr>
      <vt:lpstr>1_主题5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SYC_buaa</dc:creator>
  <cp:lastModifiedBy>WH Y</cp:lastModifiedBy>
  <cp:revision>305</cp:revision>
  <dcterms:created xsi:type="dcterms:W3CDTF">2021-07-31T10:11:00Z</dcterms:created>
  <dcterms:modified xsi:type="dcterms:W3CDTF">2024-04-19T06:09:02Z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B9C8F9F3232C4C39A668A0FB293526B8_13</vt:lpwstr>
  </property>
  <property fmtid="{D5CDD505-2E9C-101B-9397-08002B2CF9AE}" pid="3" name="KSOProductBuildVer">
    <vt:lpwstr>2052-11.1.0.14309</vt:lpwstr>
  </property>
</Properties>
</file>